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73" r:id="rId3"/>
    <p:sldId id="269" r:id="rId4"/>
    <p:sldId id="307" r:id="rId5"/>
    <p:sldId id="310" r:id="rId6"/>
    <p:sldId id="306" r:id="rId7"/>
    <p:sldId id="308" r:id="rId8"/>
    <p:sldId id="30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82E65"/>
    <a:srgbClr val="FF6600"/>
    <a:srgbClr val="339933"/>
    <a:srgbClr val="FF6699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78" y="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D4B88-5A26-4A96-8F8B-175768E15A15}" type="datetimeFigureOut">
              <a:rPr lang="es-CO" smtClean="0"/>
              <a:t>11/09/2017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D1339-1D90-4F8E-A270-802C932236C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3088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D1339-1D90-4F8E-A270-802C932236C5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5914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D1339-1D90-4F8E-A270-802C932236C5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185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D1339-1D90-4F8E-A270-802C932236C5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4058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D1339-1D90-4F8E-A270-802C932236C5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0663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D1339-1D90-4F8E-A270-802C932236C5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2187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D1339-1D90-4F8E-A270-802C932236C5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9391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D1339-1D90-4F8E-A270-802C932236C5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4195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715-D1DF-4961-8E6F-867F16B59E65}" type="datetimeFigureOut">
              <a:rPr lang="es-CO" smtClean="0"/>
              <a:t>11/09/2017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B996-1696-4A55-834B-D8351DDC07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2663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715-D1DF-4961-8E6F-867F16B59E65}" type="datetimeFigureOut">
              <a:rPr lang="es-CO" smtClean="0"/>
              <a:t>11/09/2017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B996-1696-4A55-834B-D8351DDC07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3538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715-D1DF-4961-8E6F-867F16B59E65}" type="datetimeFigureOut">
              <a:rPr lang="es-CO" smtClean="0"/>
              <a:t>11/09/2017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B996-1696-4A55-834B-D8351DDC07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433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5B2-467A-8844-9448-7CB0923EF1FB}" type="datetimeFigureOut">
              <a:rPr lang="es-ES_tradnl" smtClean="0"/>
              <a:t>11/09/2017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CD78-26C3-8548-A694-CF9C231D817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59869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5B2-467A-8844-9448-7CB0923EF1FB}" type="datetimeFigureOut">
              <a:rPr lang="es-ES_tradnl" smtClean="0"/>
              <a:t>11/09/2017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CD78-26C3-8548-A694-CF9C231D817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86386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5B2-467A-8844-9448-7CB0923EF1FB}" type="datetimeFigureOut">
              <a:rPr lang="es-ES_tradnl" smtClean="0"/>
              <a:t>11/09/2017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CD78-26C3-8548-A694-CF9C231D817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81373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5B2-467A-8844-9448-7CB0923EF1FB}" type="datetimeFigureOut">
              <a:rPr lang="es-ES_tradnl" smtClean="0"/>
              <a:t>11/09/2017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CD78-26C3-8548-A694-CF9C231D817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65219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5B2-467A-8844-9448-7CB0923EF1FB}" type="datetimeFigureOut">
              <a:rPr lang="es-ES_tradnl" smtClean="0"/>
              <a:t>11/09/2017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CD78-26C3-8548-A694-CF9C231D817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595714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5B2-467A-8844-9448-7CB0923EF1FB}" type="datetimeFigureOut">
              <a:rPr lang="es-ES_tradnl" smtClean="0"/>
              <a:t>11/09/2017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CD78-26C3-8548-A694-CF9C231D817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196404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5B2-467A-8844-9448-7CB0923EF1FB}" type="datetimeFigureOut">
              <a:rPr lang="es-ES_tradnl" smtClean="0"/>
              <a:t>11/09/2017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CD78-26C3-8548-A694-CF9C231D817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07897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5B2-467A-8844-9448-7CB0923EF1FB}" type="datetimeFigureOut">
              <a:rPr lang="es-ES_tradnl" smtClean="0"/>
              <a:t>11/09/2017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CD78-26C3-8548-A694-CF9C231D817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637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715-D1DF-4961-8E6F-867F16B59E65}" type="datetimeFigureOut">
              <a:rPr lang="es-CO" smtClean="0"/>
              <a:t>11/09/2017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B996-1696-4A55-834B-D8351DDC07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86771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5B2-467A-8844-9448-7CB0923EF1FB}" type="datetimeFigureOut">
              <a:rPr lang="es-ES_tradnl" smtClean="0"/>
              <a:t>11/09/2017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CD78-26C3-8548-A694-CF9C231D817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43787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5B2-467A-8844-9448-7CB0923EF1FB}" type="datetimeFigureOut">
              <a:rPr lang="es-ES_tradnl" smtClean="0"/>
              <a:t>11/09/2017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CD78-26C3-8548-A694-CF9C231D817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558081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05B2-467A-8844-9448-7CB0923EF1FB}" type="datetimeFigureOut">
              <a:rPr lang="es-ES_tradnl" smtClean="0"/>
              <a:t>11/09/2017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CD78-26C3-8548-A694-CF9C231D817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7103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715-D1DF-4961-8E6F-867F16B59E65}" type="datetimeFigureOut">
              <a:rPr lang="es-CO" smtClean="0"/>
              <a:t>11/09/2017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B996-1696-4A55-834B-D8351DDC07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5906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715-D1DF-4961-8E6F-867F16B59E65}" type="datetimeFigureOut">
              <a:rPr lang="es-CO" smtClean="0"/>
              <a:t>11/09/2017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B996-1696-4A55-834B-D8351DDC07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056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715-D1DF-4961-8E6F-867F16B59E65}" type="datetimeFigureOut">
              <a:rPr lang="es-CO" smtClean="0"/>
              <a:t>11/09/2017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B996-1696-4A55-834B-D8351DDC07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8136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715-D1DF-4961-8E6F-867F16B59E65}" type="datetimeFigureOut">
              <a:rPr lang="es-CO" smtClean="0"/>
              <a:t>11/09/2017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B996-1696-4A55-834B-D8351DDC07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1730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715-D1DF-4961-8E6F-867F16B59E65}" type="datetimeFigureOut">
              <a:rPr lang="es-CO" smtClean="0"/>
              <a:t>11/09/2017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B996-1696-4A55-834B-D8351DDC07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3865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715-D1DF-4961-8E6F-867F16B59E65}" type="datetimeFigureOut">
              <a:rPr lang="es-CO" smtClean="0"/>
              <a:t>11/09/2017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B996-1696-4A55-834B-D8351DDC07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026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715-D1DF-4961-8E6F-867F16B59E65}" type="datetimeFigureOut">
              <a:rPr lang="es-CO" smtClean="0"/>
              <a:t>11/09/2017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B996-1696-4A55-834B-D8351DDC07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393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30715-D1DF-4961-8E6F-867F16B59E65}" type="datetimeFigureOut">
              <a:rPr lang="es-CO" smtClean="0"/>
              <a:t>11/09/2017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DB996-1696-4A55-834B-D8351DDC07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702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105B2-467A-8844-9448-7CB0923EF1FB}" type="datetimeFigureOut">
              <a:rPr lang="es-ES_tradnl" smtClean="0"/>
              <a:t>11/09/2017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9CD78-26C3-8548-A694-CF9C231D817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8918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intic.gov.co/portal/604/w3-article-3707.html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://www.mintic.gov.co/portal/604/articles-3586_documento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ntic.gov.co/portal/604/w3-article-3643.html" TargetMode="External"/><Relationship Id="rId5" Type="http://schemas.openxmlformats.org/officeDocument/2006/relationships/hyperlink" Target="http://www.mintic.gov.co/portal/604/articles-3646_documento.pdf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FONDO-01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80" t="78193"/>
          <a:stretch/>
        </p:blipFill>
        <p:spPr>
          <a:xfrm>
            <a:off x="6676583" y="5389418"/>
            <a:ext cx="2467416" cy="1468582"/>
          </a:xfrm>
          <a:prstGeom prst="rect">
            <a:avLst/>
          </a:prstGeom>
        </p:spPr>
      </p:pic>
      <p:sp>
        <p:nvSpPr>
          <p:cNvPr id="5" name="Title 38"/>
          <p:cNvSpPr>
            <a:spLocks noGrp="1"/>
          </p:cNvSpPr>
          <p:nvPr>
            <p:ph type="ctrTitle"/>
          </p:nvPr>
        </p:nvSpPr>
        <p:spPr>
          <a:xfrm>
            <a:off x="470452" y="1762176"/>
            <a:ext cx="8673548" cy="1094412"/>
          </a:xfrm>
        </p:spPr>
        <p:txBody>
          <a:bodyPr>
            <a:normAutofit fontScale="90000"/>
          </a:bodyPr>
          <a:lstStyle/>
          <a:p>
            <a:r>
              <a:rPr lang="es-CO" sz="4000" b="1" dirty="0">
                <a:solidFill>
                  <a:srgbClr val="F06103"/>
                </a:solidFill>
                <a:latin typeface="Open Sans"/>
              </a:rPr>
              <a:t>Evolución del Gobierno en línea en Colombia</a:t>
            </a:r>
            <a:endParaRPr lang="en-US" sz="2400" dirty="0">
              <a:solidFill>
                <a:srgbClr val="082E65"/>
              </a:solidFill>
              <a:latin typeface="Open Sans"/>
              <a:cs typeface="Open San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231880" y="3305612"/>
            <a:ext cx="46802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1" i="0" u="none" strike="noStrike" kern="1200" cap="none" spc="0" normalizeH="0" baseline="0" noProof="0" dirty="0">
                <a:ln>
                  <a:noFill/>
                </a:ln>
                <a:solidFill>
                  <a:srgbClr val="082E65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Agencia Nacional de Infraestructura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0" i="0" u="none" strike="noStrike" kern="1200" cap="none" spc="0" normalizeH="0" baseline="0" noProof="0" dirty="0">
                <a:ln>
                  <a:noFill/>
                </a:ln>
                <a:solidFill>
                  <a:srgbClr val="082E65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Septiembre 2017</a:t>
            </a:r>
          </a:p>
        </p:txBody>
      </p:sp>
      <p:pic>
        <p:nvPicPr>
          <p:cNvPr id="8" name="Imagen 1" descr="FRANJA-GRI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444" y="2829106"/>
            <a:ext cx="5372100" cy="452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 descr="FONDO-01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970" b="77297"/>
          <a:stretch/>
        </p:blipFill>
        <p:spPr>
          <a:xfrm>
            <a:off x="2" y="-1"/>
            <a:ext cx="3176381" cy="1762177"/>
          </a:xfrm>
          <a:prstGeom prst="rect">
            <a:avLst/>
          </a:prstGeom>
        </p:spPr>
      </p:pic>
      <p:pic>
        <p:nvPicPr>
          <p:cNvPr id="11" name="Imagen 10" descr="FONDO-01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84" t="78193" r="27092"/>
          <a:stretch/>
        </p:blipFill>
        <p:spPr>
          <a:xfrm>
            <a:off x="1824355" y="5080427"/>
            <a:ext cx="5495295" cy="146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802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0" y="1967345"/>
            <a:ext cx="9144000" cy="6788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Rectángulo 9"/>
          <p:cNvSpPr/>
          <p:nvPr/>
        </p:nvSpPr>
        <p:spPr>
          <a:xfrm>
            <a:off x="494543" y="2166361"/>
            <a:ext cx="823382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SzPct val="120000"/>
              <a:buFont typeface="+mj-lt"/>
              <a:buAutoNum type="arabicPeriod"/>
            </a:pPr>
            <a:r>
              <a:rPr lang="es-ES" sz="2000" b="1" dirty="0">
                <a:latin typeface="Arial Black" charset="0"/>
                <a:ea typeface="Arial Black" charset="0"/>
                <a:cs typeface="Arial Black" charset="0"/>
                <a:sym typeface="Candara"/>
              </a:rPr>
              <a:t>Historia desde el año 2000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SzPct val="120000"/>
              <a:buFont typeface="+mj-lt"/>
              <a:buAutoNum type="arabicPeriod"/>
            </a:pPr>
            <a:r>
              <a:rPr lang="es-ES" sz="2000" b="1" dirty="0">
                <a:latin typeface="Arial Black" charset="0"/>
                <a:ea typeface="Arial Black" charset="0"/>
                <a:cs typeface="Arial Black" charset="0"/>
                <a:sym typeface="Candara"/>
              </a:rPr>
              <a:t>Situación actual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SzPct val="120000"/>
              <a:buFont typeface="+mj-lt"/>
              <a:buAutoNum type="arabicPeriod"/>
            </a:pPr>
            <a:r>
              <a:rPr lang="es-ES" sz="2000" b="1" dirty="0">
                <a:latin typeface="Arial Black" charset="0"/>
                <a:ea typeface="Arial Black" charset="0"/>
                <a:cs typeface="Arial Black" charset="0"/>
                <a:sym typeface="Candara"/>
              </a:rPr>
              <a:t>Principales logros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SzPct val="120000"/>
              <a:buFont typeface="+mj-lt"/>
              <a:buAutoNum type="arabicPeriod"/>
            </a:pPr>
            <a:r>
              <a:rPr lang="es-ES" sz="2000" b="1" dirty="0">
                <a:latin typeface="Arial Black" charset="0"/>
                <a:ea typeface="Arial Black" charset="0"/>
                <a:cs typeface="Arial Black" charset="0"/>
                <a:sym typeface="Candara"/>
              </a:rPr>
              <a:t>Principales</a:t>
            </a:r>
            <a:r>
              <a:rPr lang="pt-BR" sz="2000" b="1" dirty="0">
                <a:latin typeface="Arial Black" charset="0"/>
                <a:ea typeface="Arial Black" charset="0"/>
                <a:cs typeface="Arial Black" charset="0"/>
                <a:sym typeface="Candara"/>
              </a:rPr>
              <a:t> Retos de la ANI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494543" y="490991"/>
            <a:ext cx="2905867" cy="5044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s-ES" sz="2400" b="1" dirty="0">
                <a:solidFill>
                  <a:srgbClr val="082E65"/>
                </a:solidFill>
                <a:latin typeface="Arial Black" charset="0"/>
                <a:ea typeface="Arial Black" charset="0"/>
                <a:cs typeface="Arial Black" charset="0"/>
              </a:rPr>
              <a:t>Contenido</a:t>
            </a:r>
          </a:p>
        </p:txBody>
      </p:sp>
      <p:pic>
        <p:nvPicPr>
          <p:cNvPr id="12" name="Imagen 11" descr="FIG_1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658"/>
            <a:ext cx="494543" cy="643759"/>
          </a:xfrm>
          <a:prstGeom prst="rect">
            <a:avLst/>
          </a:prstGeom>
        </p:spPr>
      </p:pic>
      <p:pic>
        <p:nvPicPr>
          <p:cNvPr id="13" name="Imagen 12" descr="FIG_2-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856" y="230369"/>
            <a:ext cx="3288792" cy="765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736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94542" y="490991"/>
            <a:ext cx="5362919" cy="691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s-ES" sz="2800" b="1" dirty="0">
                <a:solidFill>
                  <a:srgbClr val="082E65"/>
                </a:solidFill>
                <a:latin typeface="Arial Black" charset="0"/>
                <a:ea typeface="Arial Black" charset="0"/>
                <a:cs typeface="Arial Black" charset="0"/>
              </a:rPr>
              <a:t>Historia desde el año 2000</a:t>
            </a:r>
          </a:p>
        </p:txBody>
      </p:sp>
      <p:pic>
        <p:nvPicPr>
          <p:cNvPr id="5" name="Imagen 4" descr="FIG_1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658"/>
            <a:ext cx="494543" cy="643759"/>
          </a:xfrm>
          <a:prstGeom prst="rect">
            <a:avLst/>
          </a:prstGeom>
        </p:spPr>
      </p:pic>
      <p:pic>
        <p:nvPicPr>
          <p:cNvPr id="6" name="Imagen 5" descr="FIG_2-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856" y="230369"/>
            <a:ext cx="3288792" cy="765048"/>
          </a:xfrm>
          <a:prstGeom prst="rect">
            <a:avLst/>
          </a:prstGeom>
        </p:spPr>
      </p:pic>
      <p:sp>
        <p:nvSpPr>
          <p:cNvPr id="25" name="Rectángulo 24"/>
          <p:cNvSpPr/>
          <p:nvPr/>
        </p:nvSpPr>
        <p:spPr>
          <a:xfrm>
            <a:off x="0" y="1153285"/>
            <a:ext cx="9144000" cy="4964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>
                <a:solidFill>
                  <a:schemeClr val="accent2">
                    <a:lumMod val="75000"/>
                  </a:schemeClr>
                </a:solidFill>
              </a:rPr>
              <a:t>Estado Inicial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54889" y="1845039"/>
            <a:ext cx="783422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s-CO" sz="2000" b="1" dirty="0"/>
              <a:t>Directiva Presidencial No. 02 del 2000 (</a:t>
            </a:r>
            <a:r>
              <a:rPr lang="es-CO" sz="2000" b="1" dirty="0">
                <a:hlinkClick r:id="rId5"/>
              </a:rPr>
              <a:t>enlace</a:t>
            </a:r>
            <a:r>
              <a:rPr lang="es-CO" sz="2000" b="1" dirty="0"/>
              <a:t>)</a:t>
            </a:r>
          </a:p>
          <a:p>
            <a:pPr algn="just" fontAlgn="base"/>
            <a:r>
              <a:rPr lang="es-CO" sz="2000" dirty="0"/>
              <a:t>	Salto de evolución económica, política, social y cultura.</a:t>
            </a:r>
          </a:p>
          <a:p>
            <a:pPr algn="just" fontAlgn="base"/>
            <a:r>
              <a:rPr lang="es-CO" sz="2000" dirty="0"/>
              <a:t>	Campos tecnológicos y científico.</a:t>
            </a:r>
          </a:p>
          <a:p>
            <a:pPr algn="just" fontAlgn="base"/>
            <a:r>
              <a:rPr lang="es-CO" sz="2000" dirty="0"/>
              <a:t>	Estado más moderno y eficiente.</a:t>
            </a:r>
          </a:p>
          <a:p>
            <a:pPr algn="just" fontAlgn="base"/>
            <a:r>
              <a:rPr lang="es-CO" sz="2000" dirty="0"/>
              <a:t>	Agenda de conectividad como política de Estado.</a:t>
            </a:r>
          </a:p>
          <a:p>
            <a:pPr algn="just" fontAlgn="base"/>
            <a:r>
              <a:rPr lang="es-CO" sz="2000" b="1" dirty="0"/>
              <a:t>Cambios de manera estructurada desde el 2008 (</a:t>
            </a:r>
            <a:r>
              <a:rPr lang="es-CO" sz="2000" b="1" dirty="0">
                <a:hlinkClick r:id="rId6"/>
              </a:rPr>
              <a:t>Decreto 1151</a:t>
            </a:r>
            <a:r>
              <a:rPr lang="es-CO" sz="2000" b="1" dirty="0"/>
              <a:t>)</a:t>
            </a:r>
          </a:p>
          <a:p>
            <a:pPr algn="just" fontAlgn="base"/>
            <a:r>
              <a:rPr lang="es-CO" sz="2000" dirty="0"/>
              <a:t>	Lineamientos de la Estrategia de Gobierno en Línea</a:t>
            </a:r>
          </a:p>
          <a:p>
            <a:pPr algn="just" fontAlgn="base"/>
            <a:r>
              <a:rPr lang="es-CO" sz="2000" dirty="0"/>
              <a:t>	Se reglamenta parcialmente la Ley 962 de 2005</a:t>
            </a:r>
          </a:p>
          <a:p>
            <a:pPr algn="just" fontAlgn="base"/>
            <a:r>
              <a:rPr lang="es-CO" sz="2000" dirty="0"/>
              <a:t>	Derogado por el </a:t>
            </a:r>
            <a:r>
              <a:rPr lang="es-CO" sz="2000" dirty="0">
                <a:hlinkClick r:id="rId7"/>
              </a:rPr>
              <a:t>Decreto 2693</a:t>
            </a:r>
            <a:r>
              <a:rPr lang="es-CO" sz="2000" dirty="0"/>
              <a:t> del 21 de Diciembre de 2012</a:t>
            </a:r>
          </a:p>
          <a:p>
            <a:pPr algn="just" fontAlgn="base"/>
            <a:r>
              <a:rPr lang="es-CO" sz="2000" b="1" dirty="0"/>
              <a:t>Creación de la </a:t>
            </a:r>
            <a:r>
              <a:rPr lang="es-CO" sz="2000" b="1" dirty="0">
                <a:hlinkClick r:id="rId8"/>
              </a:rPr>
              <a:t>Ley 1341 </a:t>
            </a:r>
            <a:r>
              <a:rPr lang="es-CO" sz="2000" b="1" dirty="0"/>
              <a:t>de 2009</a:t>
            </a:r>
          </a:p>
          <a:p>
            <a:pPr algn="just" fontAlgn="base"/>
            <a:r>
              <a:rPr lang="es-CO" sz="2000" dirty="0"/>
              <a:t>	Principios y conceptos sobre la sociedad de la información y la 	organización.</a:t>
            </a:r>
          </a:p>
          <a:p>
            <a:pPr algn="just" fontAlgn="base"/>
            <a:r>
              <a:rPr lang="es-CO" sz="2000" dirty="0"/>
              <a:t>En el 2011 se generaron cambios y avances en el uso y apropiación de la tecnología.</a:t>
            </a:r>
          </a:p>
          <a:p>
            <a:pPr algn="just" fontAlgn="base"/>
            <a:r>
              <a:rPr lang="es-CO" sz="2000" dirty="0"/>
              <a:t>Fortalecen los objetivos y se amplían los plazos</a:t>
            </a:r>
          </a:p>
        </p:txBody>
      </p:sp>
    </p:spTree>
    <p:extLst>
      <p:ext uri="{BB962C8B-B14F-4D97-AF65-F5344CB8AC3E}">
        <p14:creationId xmlns:p14="http://schemas.microsoft.com/office/powerpoint/2010/main" val="1456012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36E0F1-94D8-4CF4-9037-D2F9D5CF2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CO" sz="2200" b="1" dirty="0"/>
              <a:t>Construcción colectiva</a:t>
            </a:r>
            <a:r>
              <a:rPr lang="es-CO" sz="2200" dirty="0"/>
              <a:t>: La toma de decisiones y la implementación de soluciones específicas para problemas públicos. Estímulo y aprovechamiento del interés y conocimiento de la sociedad.</a:t>
            </a:r>
          </a:p>
          <a:p>
            <a:pPr algn="just"/>
            <a:r>
              <a:rPr lang="es-CO" sz="2200" b="1" dirty="0"/>
              <a:t>Innovación</a:t>
            </a:r>
            <a:r>
              <a:rPr lang="es-CO" sz="2200" dirty="0"/>
              <a:t>: Desarrolla nuevas formas de usar las Tecnologías de la Información y las Comunicaciones. Producir cambios que generen nuevo y mayor valor.</a:t>
            </a:r>
          </a:p>
          <a:p>
            <a:pPr algn="just"/>
            <a:r>
              <a:rPr lang="es-CO" sz="2200" b="1" dirty="0"/>
              <a:t>Neutralidad tecnológica</a:t>
            </a:r>
            <a:r>
              <a:rPr lang="es-CO" sz="2200" dirty="0"/>
              <a:t>: Libre adopción de tecnologías, teniendo en cuenta recomendaciones, conceptos y normativas de los organismos internacionales competentes e idóneos en la materia, que permitan fomentar la eficiente prestación de servicios.</a:t>
            </a:r>
          </a:p>
          <a:p>
            <a:pPr algn="just"/>
            <a:r>
              <a:rPr lang="es-CO" sz="2200" b="1" dirty="0"/>
              <a:t>Confianza y seguridad</a:t>
            </a:r>
            <a:r>
              <a:rPr lang="es-CO" sz="2200" dirty="0"/>
              <a:t>: El Estado garantiza la integridad, coherencia y confiabilidad en la información.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62D112C4-34FA-4950-8C49-59A8B4B1BF60}"/>
              </a:ext>
            </a:extLst>
          </p:cNvPr>
          <p:cNvSpPr txBox="1">
            <a:spLocks/>
          </p:cNvSpPr>
          <p:nvPr/>
        </p:nvSpPr>
        <p:spPr>
          <a:xfrm>
            <a:off x="494542" y="490991"/>
            <a:ext cx="5362919" cy="691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s-ES" sz="2800" b="1" dirty="0">
                <a:solidFill>
                  <a:srgbClr val="082E65"/>
                </a:solidFill>
                <a:latin typeface="Arial Black" charset="0"/>
                <a:ea typeface="Arial Black" charset="0"/>
                <a:cs typeface="Arial Black" charset="0"/>
              </a:rPr>
              <a:t>Situación actual</a:t>
            </a:r>
          </a:p>
        </p:txBody>
      </p:sp>
      <p:pic>
        <p:nvPicPr>
          <p:cNvPr id="5" name="Imagen 4" descr="FIG_1-01.png">
            <a:extLst>
              <a:ext uri="{FF2B5EF4-FFF2-40B4-BE49-F238E27FC236}">
                <a16:creationId xmlns:a16="http://schemas.microsoft.com/office/drawing/2014/main" id="{D6D90CD2-340B-4DF4-B6AF-D0E80874B0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658"/>
            <a:ext cx="494543" cy="643759"/>
          </a:xfrm>
          <a:prstGeom prst="rect">
            <a:avLst/>
          </a:prstGeom>
        </p:spPr>
      </p:pic>
      <p:pic>
        <p:nvPicPr>
          <p:cNvPr id="6" name="Imagen 5" descr="FIG_2-01.png">
            <a:extLst>
              <a:ext uri="{FF2B5EF4-FFF2-40B4-BE49-F238E27FC236}">
                <a16:creationId xmlns:a16="http://schemas.microsoft.com/office/drawing/2014/main" id="{302C0D27-201A-474D-A2A1-42F2B07AC5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856" y="230369"/>
            <a:ext cx="3288792" cy="765048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C96B442-5A08-4774-8C1B-45AD4F199E02}"/>
              </a:ext>
            </a:extLst>
          </p:cNvPr>
          <p:cNvSpPr/>
          <p:nvPr/>
        </p:nvSpPr>
        <p:spPr>
          <a:xfrm>
            <a:off x="0" y="1153285"/>
            <a:ext cx="9144000" cy="4964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>
                <a:solidFill>
                  <a:schemeClr val="accent2">
                    <a:lumMod val="75000"/>
                  </a:schemeClr>
                </a:solidFill>
              </a:rPr>
              <a:t>Fundamentos</a:t>
            </a:r>
          </a:p>
        </p:txBody>
      </p:sp>
    </p:spTree>
    <p:extLst>
      <p:ext uri="{BB962C8B-B14F-4D97-AF65-F5344CB8AC3E}">
        <p14:creationId xmlns:p14="http://schemas.microsoft.com/office/powerpoint/2010/main" val="213943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94542" y="490991"/>
            <a:ext cx="5362919" cy="691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s-ES" sz="2800" b="1" dirty="0">
                <a:solidFill>
                  <a:srgbClr val="082E65"/>
                </a:solidFill>
                <a:latin typeface="Arial Black" charset="0"/>
                <a:ea typeface="Arial Black" charset="0"/>
                <a:cs typeface="Arial Black" charset="0"/>
              </a:rPr>
              <a:t>Situación actual</a:t>
            </a:r>
          </a:p>
        </p:txBody>
      </p:sp>
      <p:pic>
        <p:nvPicPr>
          <p:cNvPr id="5" name="Imagen 4" descr="FIG_1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658"/>
            <a:ext cx="494543" cy="643759"/>
          </a:xfrm>
          <a:prstGeom prst="rect">
            <a:avLst/>
          </a:prstGeom>
        </p:spPr>
      </p:pic>
      <p:pic>
        <p:nvPicPr>
          <p:cNvPr id="6" name="Imagen 5" descr="FIG_2-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856" y="230369"/>
            <a:ext cx="3288792" cy="765048"/>
          </a:xfrm>
          <a:prstGeom prst="rect">
            <a:avLst/>
          </a:prstGeom>
        </p:spPr>
      </p:pic>
      <p:sp>
        <p:nvSpPr>
          <p:cNvPr id="25" name="Rectángulo 24"/>
          <p:cNvSpPr/>
          <p:nvPr/>
        </p:nvSpPr>
        <p:spPr>
          <a:xfrm>
            <a:off x="0" y="1153285"/>
            <a:ext cx="9144000" cy="4964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>
                <a:solidFill>
                  <a:schemeClr val="accent2">
                    <a:lumMod val="75000"/>
                  </a:schemeClr>
                </a:solidFill>
              </a:rPr>
              <a:t>Modelo de Gobierno en línea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F581169-370D-479B-AB2F-8E2C9684E318}"/>
              </a:ext>
            </a:extLst>
          </p:cNvPr>
          <p:cNvSpPr txBox="1"/>
          <p:nvPr/>
        </p:nvSpPr>
        <p:spPr>
          <a:xfrm>
            <a:off x="654889" y="1807576"/>
            <a:ext cx="78342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s-CO" sz="2000" dirty="0"/>
              <a:t>Información en línea		– Mecanismo portal Web</a:t>
            </a:r>
          </a:p>
          <a:p>
            <a:pPr algn="just" fontAlgn="base"/>
            <a:r>
              <a:rPr lang="es-CO" sz="2000" dirty="0"/>
              <a:t>Interacción en línea		– Oportunidad de ida y vuelta</a:t>
            </a:r>
          </a:p>
          <a:p>
            <a:pPr algn="just" fontAlgn="base"/>
            <a:r>
              <a:rPr lang="es-CO" sz="2000" dirty="0"/>
              <a:t>Transacción en línea		– Trámites y servicios</a:t>
            </a:r>
          </a:p>
          <a:p>
            <a:pPr algn="just" fontAlgn="base"/>
            <a:r>
              <a:rPr lang="es-CO" sz="2000" dirty="0"/>
              <a:t>Transformación			–  </a:t>
            </a:r>
          </a:p>
          <a:p>
            <a:pPr algn="just" fontAlgn="base"/>
            <a:r>
              <a:rPr lang="es-CO" sz="2000" dirty="0"/>
              <a:t>Democracia en línea 		–</a:t>
            </a:r>
          </a:p>
          <a:p>
            <a:pPr algn="just" fontAlgn="base"/>
            <a:r>
              <a:rPr lang="es-CO" sz="2000"/>
              <a:t>Elementos transversales 	–</a:t>
            </a:r>
            <a:endParaRPr lang="es-CO" sz="2000" dirty="0"/>
          </a:p>
          <a:p>
            <a:pPr algn="just" fontAlgn="base"/>
            <a:endParaRPr lang="es-CO" sz="20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9B5A242-5D12-40F9-9A82-972244F757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951" y="3891416"/>
            <a:ext cx="8435072" cy="233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529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94542" y="490991"/>
            <a:ext cx="5362919" cy="691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s-ES" sz="2800" b="1" dirty="0">
                <a:solidFill>
                  <a:srgbClr val="082E65"/>
                </a:solidFill>
                <a:latin typeface="Arial Black" charset="0"/>
                <a:ea typeface="Arial Black" charset="0"/>
                <a:cs typeface="Arial Black" charset="0"/>
              </a:rPr>
              <a:t>Principales logros</a:t>
            </a:r>
          </a:p>
        </p:txBody>
      </p:sp>
      <p:pic>
        <p:nvPicPr>
          <p:cNvPr id="5" name="Imagen 4" descr="FIG_1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658"/>
            <a:ext cx="494543" cy="643759"/>
          </a:xfrm>
          <a:prstGeom prst="rect">
            <a:avLst/>
          </a:prstGeom>
        </p:spPr>
      </p:pic>
      <p:pic>
        <p:nvPicPr>
          <p:cNvPr id="6" name="Imagen 5" descr="FIG_2-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856" y="230369"/>
            <a:ext cx="3288792" cy="765048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494542" y="1959584"/>
            <a:ext cx="76953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O" sz="2400" dirty="0"/>
              <a:t>Centro de datos en Azure (nube)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400" dirty="0"/>
              <a:t>Homologación de mapas con el sector trasporte.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400" dirty="0"/>
              <a:t>Fortalecimiento y apropiación de la tecnología en la agencia.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400" dirty="0"/>
              <a:t>Economía en los procesos de inversión y contratación.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400" dirty="0"/>
              <a:t>Fortalecimiento de los documentos de TI para el sistema de calidad – SIG.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400" dirty="0"/>
              <a:t>Inicio del proceso de implementación del Sistema de gestión de seguridad de la información – SGSI.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400" dirty="0"/>
              <a:t>Sistema de información ANI en implementación.</a:t>
            </a:r>
          </a:p>
          <a:p>
            <a:pPr marL="342900" indent="-342900">
              <a:buFont typeface="+mj-lt"/>
              <a:buAutoNum type="arabicPeriod"/>
            </a:pPr>
            <a:endParaRPr lang="es-CO" sz="2400" dirty="0"/>
          </a:p>
          <a:p>
            <a:pPr marL="342900" indent="-342900">
              <a:buFont typeface="+mj-lt"/>
              <a:buAutoNum type="arabicPeriod"/>
            </a:pP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665542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94542" y="490991"/>
            <a:ext cx="5362919" cy="691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s-ES" sz="2800" b="1" dirty="0">
                <a:solidFill>
                  <a:srgbClr val="082E65"/>
                </a:solidFill>
                <a:latin typeface="Arial Black" charset="0"/>
                <a:ea typeface="Arial Black" charset="0"/>
                <a:cs typeface="Arial Black" charset="0"/>
              </a:rPr>
              <a:t>Principales Retos o temas por resolver</a:t>
            </a:r>
          </a:p>
        </p:txBody>
      </p:sp>
      <p:pic>
        <p:nvPicPr>
          <p:cNvPr id="5" name="Imagen 4" descr="FIG_1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658"/>
            <a:ext cx="494543" cy="643759"/>
          </a:xfrm>
          <a:prstGeom prst="rect">
            <a:avLst/>
          </a:prstGeom>
        </p:spPr>
      </p:pic>
      <p:pic>
        <p:nvPicPr>
          <p:cNvPr id="6" name="Imagen 5" descr="FIG_2-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856" y="230369"/>
            <a:ext cx="3288792" cy="765048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706416" y="2376018"/>
            <a:ext cx="76953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O" sz="2400" dirty="0"/>
              <a:t>Automatización de procesos del SIG con BPM </a:t>
            </a:r>
            <a:r>
              <a:rPr lang="es-CO" sz="2400" dirty="0" err="1"/>
              <a:t>AuraPortal</a:t>
            </a:r>
            <a:endParaRPr lang="es-CO" sz="2400" dirty="0"/>
          </a:p>
          <a:p>
            <a:pPr marL="342900" indent="-342900">
              <a:buFont typeface="+mj-lt"/>
              <a:buAutoNum type="arabicPeriod"/>
            </a:pPr>
            <a:r>
              <a:rPr lang="es-CO" sz="2400" dirty="0"/>
              <a:t>Integración de los proyectos de los cuatro modos en Project Server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400" dirty="0"/>
              <a:t>Implementación del sistemas de información ANI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400" dirty="0"/>
              <a:t>Implementación de teletrabajo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400" dirty="0"/>
              <a:t>Fortalecimiento de la gestión del conocimiento en TI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400" dirty="0"/>
              <a:t>Implementación de la Arquitectura empresarial</a:t>
            </a:r>
          </a:p>
        </p:txBody>
      </p:sp>
    </p:spTree>
    <p:extLst>
      <p:ext uri="{BB962C8B-B14F-4D97-AF65-F5344CB8AC3E}">
        <p14:creationId xmlns:p14="http://schemas.microsoft.com/office/powerpoint/2010/main" val="4275817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1423</TotalTime>
  <Words>293</Words>
  <Application>Microsoft Office PowerPoint</Application>
  <PresentationFormat>Presentación en pantalla (4:3)</PresentationFormat>
  <Paragraphs>59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Candara</vt:lpstr>
      <vt:lpstr>Open Sans</vt:lpstr>
      <vt:lpstr>Tema de Office</vt:lpstr>
      <vt:lpstr>1_Tema de Office</vt:lpstr>
      <vt:lpstr>Evolución del Gobierno en línea en Colombia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Cecilia  Cardona Restrepo</dc:creator>
  <cp:lastModifiedBy>Jorge Bernardo Gomez Rodriguez</cp:lastModifiedBy>
  <cp:revision>245</cp:revision>
  <dcterms:created xsi:type="dcterms:W3CDTF">2017-05-30T13:06:14Z</dcterms:created>
  <dcterms:modified xsi:type="dcterms:W3CDTF">2017-09-11T15:19:49Z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469fac-cd03-4c85-b1f6-993722ca4b6b_Enabled">
    <vt:lpwstr>True</vt:lpwstr>
  </property>
  <property fmtid="{D5CDD505-2E9C-101B-9397-08002B2CF9AE}" pid="3" name="MSIP_Label_54469fac-cd03-4c85-b1f6-993722ca4b6b_SiteId">
    <vt:lpwstr>70dc57ee-fe46-4286-b65b-1ae9e126c03e</vt:lpwstr>
  </property>
  <property fmtid="{D5CDD505-2E9C-101B-9397-08002B2CF9AE}" pid="4" name="MSIP_Label_54469fac-cd03-4c85-b1f6-993722ca4b6b_Ref">
    <vt:lpwstr>https://api.informationprotection.azure.com/api/70dc57ee-fe46-4286-b65b-1ae9e126c03e</vt:lpwstr>
  </property>
  <property fmtid="{D5CDD505-2E9C-101B-9397-08002B2CF9AE}" pid="5" name="MSIP_Label_54469fac-cd03-4c85-b1f6-993722ca4b6b_SetBy">
    <vt:lpwstr>balvarez@ani.gov.co</vt:lpwstr>
  </property>
  <property fmtid="{D5CDD505-2E9C-101B-9397-08002B2CF9AE}" pid="6" name="MSIP_Label_54469fac-cd03-4c85-b1f6-993722ca4b6b_SetDate">
    <vt:lpwstr>2017-09-08T15:50:05.5683738-05:00</vt:lpwstr>
  </property>
  <property fmtid="{D5CDD505-2E9C-101B-9397-08002B2CF9AE}" pid="7" name="MSIP_Label_54469fac-cd03-4c85-b1f6-993722ca4b6b_Name">
    <vt:lpwstr>Público</vt:lpwstr>
  </property>
  <property fmtid="{D5CDD505-2E9C-101B-9397-08002B2CF9AE}" pid="8" name="MSIP_Label_54469fac-cd03-4c85-b1f6-993722ca4b6b_Application">
    <vt:lpwstr>Microsoft Azure Information Protection</vt:lpwstr>
  </property>
  <property fmtid="{D5CDD505-2E9C-101B-9397-08002B2CF9AE}" pid="9" name="MSIP_Label_54469fac-cd03-4c85-b1f6-993722ca4b6b_Extended_MSFT_Method">
    <vt:lpwstr>Automatic</vt:lpwstr>
  </property>
  <property fmtid="{D5CDD505-2E9C-101B-9397-08002B2CF9AE}" pid="10" name="Sensitivity">
    <vt:lpwstr>Público</vt:lpwstr>
  </property>
</Properties>
</file>