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Lst>
  <p:notesMasterIdLst>
    <p:notesMasterId r:id="rId50"/>
  </p:notesMasterIdLst>
  <p:sldIdLst>
    <p:sldId id="256" r:id="rId3"/>
    <p:sldId id="650" r:id="rId4"/>
    <p:sldId id="651" r:id="rId5"/>
    <p:sldId id="652" r:id="rId6"/>
    <p:sldId id="636" r:id="rId7"/>
    <p:sldId id="596" r:id="rId8"/>
    <p:sldId id="597" r:id="rId9"/>
    <p:sldId id="598" r:id="rId10"/>
    <p:sldId id="637" r:id="rId11"/>
    <p:sldId id="653" r:id="rId12"/>
    <p:sldId id="601" r:id="rId13"/>
    <p:sldId id="602" r:id="rId14"/>
    <p:sldId id="603" r:id="rId15"/>
    <p:sldId id="604" r:id="rId16"/>
    <p:sldId id="638" r:id="rId17"/>
    <p:sldId id="606" r:id="rId18"/>
    <p:sldId id="654" r:id="rId19"/>
    <p:sldId id="609" r:id="rId20"/>
    <p:sldId id="610" r:id="rId21"/>
    <p:sldId id="611" r:id="rId22"/>
    <p:sldId id="639" r:id="rId23"/>
    <p:sldId id="640" r:id="rId24"/>
    <p:sldId id="655" r:id="rId25"/>
    <p:sldId id="656" r:id="rId26"/>
    <p:sldId id="657" r:id="rId27"/>
    <p:sldId id="624" r:id="rId28"/>
    <p:sldId id="642" r:id="rId29"/>
    <p:sldId id="643" r:id="rId30"/>
    <p:sldId id="644" r:id="rId31"/>
    <p:sldId id="645" r:id="rId32"/>
    <p:sldId id="646" r:id="rId33"/>
    <p:sldId id="647" r:id="rId34"/>
    <p:sldId id="648" r:id="rId35"/>
    <p:sldId id="649" r:id="rId36"/>
    <p:sldId id="641" r:id="rId37"/>
    <p:sldId id="625" r:id="rId38"/>
    <p:sldId id="626" r:id="rId39"/>
    <p:sldId id="627" r:id="rId40"/>
    <p:sldId id="628" r:id="rId41"/>
    <p:sldId id="629" r:id="rId42"/>
    <p:sldId id="631" r:id="rId43"/>
    <p:sldId id="632" r:id="rId44"/>
    <p:sldId id="633" r:id="rId45"/>
    <p:sldId id="634" r:id="rId46"/>
    <p:sldId id="660" r:id="rId47"/>
    <p:sldId id="659" r:id="rId48"/>
    <p:sldId id="635"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00"/>
    <a:srgbClr val="BE8D10"/>
    <a:srgbClr val="F2F2F2"/>
    <a:srgbClr val="ECEAE9"/>
    <a:srgbClr val="F8F8FA"/>
    <a:srgbClr val="FBFBFB"/>
    <a:srgbClr val="5F8524"/>
    <a:srgbClr val="A01014"/>
    <a:srgbClr val="890C62"/>
    <a:srgbClr val="1C7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62"/>
    <p:restoredTop sz="94655"/>
  </p:normalViewPr>
  <p:slideViewPr>
    <p:cSldViewPr snapToGrid="0" snapToObjects="1">
      <p:cViewPr varScale="1">
        <p:scale>
          <a:sx n="107" d="100"/>
          <a:sy n="107" d="100"/>
        </p:scale>
        <p:origin x="365" y="82"/>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37" d="100"/>
          <a:sy n="137" d="100"/>
        </p:scale>
        <p:origin x="491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72BA1-B9ED-CC44-A0C5-A688A46613A3}" type="datetimeFigureOut">
              <a:rPr lang="es-CO" smtClean="0"/>
              <a:t>30/09/2020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90C8C-EBE0-FD44-A668-3E5133420637}" type="slidenum">
              <a:rPr lang="es-CO" smtClean="0"/>
              <a:t>‹Nº›</a:t>
            </a:fld>
            <a:endParaRPr lang="es-CO"/>
          </a:p>
        </p:txBody>
      </p:sp>
    </p:spTree>
    <p:extLst>
      <p:ext uri="{BB962C8B-B14F-4D97-AF65-F5344CB8AC3E}">
        <p14:creationId xmlns:p14="http://schemas.microsoft.com/office/powerpoint/2010/main" val="339432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2F290C8C-EBE0-FD44-A668-3E5133420637}" type="slidenum">
              <a:rPr lang="es-CO" smtClean="0"/>
              <a:t>1</a:t>
            </a:fld>
            <a:endParaRPr lang="es-CO"/>
          </a:p>
        </p:txBody>
      </p:sp>
    </p:spTree>
    <p:extLst>
      <p:ext uri="{BB962C8B-B14F-4D97-AF65-F5344CB8AC3E}">
        <p14:creationId xmlns:p14="http://schemas.microsoft.com/office/powerpoint/2010/main" val="175424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03A2CB6E-5F7B-B240-B283-455C6BC476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26657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F3758612-0830-9948-8BF0-5F9AF9BCA4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58762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C72960A8-DD14-0842-B169-E7E2B8ACDF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10478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A5A1555-BA57-FD4D-8107-BD876D885C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24100" y="317500"/>
            <a:ext cx="4495800" cy="4508500"/>
          </a:xfrm>
          <a:prstGeom prst="rect">
            <a:avLst/>
          </a:prstGeom>
        </p:spPr>
      </p:pic>
      <p:pic>
        <p:nvPicPr>
          <p:cNvPr id="10" name="Imagen 9">
            <a:extLst>
              <a:ext uri="{FF2B5EF4-FFF2-40B4-BE49-F238E27FC236}">
                <a16:creationId xmlns:a16="http://schemas.microsoft.com/office/drawing/2014/main" id="{C07D28C1-EE71-8A40-B8C8-ADEFE23450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3400" y="4631585"/>
            <a:ext cx="2997200" cy="266700"/>
          </a:xfrm>
          <a:prstGeom prst="rect">
            <a:avLst/>
          </a:prstGeom>
        </p:spPr>
      </p:pic>
      <p:pic>
        <p:nvPicPr>
          <p:cNvPr id="14" name="Imagen 13">
            <a:extLst>
              <a:ext uri="{FF2B5EF4-FFF2-40B4-BE49-F238E27FC236}">
                <a16:creationId xmlns:a16="http://schemas.microsoft.com/office/drawing/2014/main" id="{65CC78B3-E14F-D346-942F-1CB4020BD6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2286" y="3195005"/>
            <a:ext cx="508000" cy="939800"/>
          </a:xfrm>
          <a:prstGeom prst="rect">
            <a:avLst/>
          </a:prstGeom>
        </p:spPr>
      </p:pic>
    </p:spTree>
    <p:extLst>
      <p:ext uri="{BB962C8B-B14F-4D97-AF65-F5344CB8AC3E}">
        <p14:creationId xmlns:p14="http://schemas.microsoft.com/office/powerpoint/2010/main" val="2382431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Rectangle 3">
            <a:extLst>
              <a:ext uri="{FF2B5EF4-FFF2-40B4-BE49-F238E27FC236}">
                <a16:creationId xmlns:a16="http://schemas.microsoft.com/office/drawing/2014/main" id="{711376F9-7DC3-40C0-9385-9AECA2DF2118}"/>
              </a:ext>
            </a:extLst>
          </p:cNvPr>
          <p:cNvSpPr>
            <a:spLocks noGrp="1" noChangeArrowheads="1"/>
          </p:cNvSpPr>
          <p:nvPr>
            <p:ph type="dt" idx="10"/>
          </p:nvPr>
        </p:nvSpPr>
        <p:spPr>
          <a:ln/>
        </p:spPr>
        <p:txBody>
          <a:bodyPr/>
          <a:lstStyle>
            <a:lvl1pPr>
              <a:defRPr/>
            </a:lvl1pPr>
          </a:lstStyle>
          <a:p>
            <a:pPr>
              <a:defRPr/>
            </a:pPr>
            <a:endParaRPr lang="es-CO"/>
          </a:p>
        </p:txBody>
      </p:sp>
      <p:sp>
        <p:nvSpPr>
          <p:cNvPr id="5" name="Rectangle 4">
            <a:extLst>
              <a:ext uri="{FF2B5EF4-FFF2-40B4-BE49-F238E27FC236}">
                <a16:creationId xmlns:a16="http://schemas.microsoft.com/office/drawing/2014/main" id="{42C345BB-7C4C-45D4-867E-18225239C078}"/>
              </a:ext>
            </a:extLst>
          </p:cNvPr>
          <p:cNvSpPr>
            <a:spLocks noGrp="1" noChangeArrowheads="1"/>
          </p:cNvSpPr>
          <p:nvPr>
            <p:ph type="ftr" idx="11"/>
          </p:nvPr>
        </p:nvSpPr>
        <p:spPr>
          <a:ln/>
        </p:spPr>
        <p:txBody>
          <a:bodyPr/>
          <a:lstStyle>
            <a:lvl1pPr>
              <a:defRPr/>
            </a:lvl1pPr>
          </a:lstStyle>
          <a:p>
            <a:pPr>
              <a:defRPr/>
            </a:pPr>
            <a:endParaRPr lang="es-CO"/>
          </a:p>
        </p:txBody>
      </p:sp>
      <p:sp>
        <p:nvSpPr>
          <p:cNvPr id="6" name="Rectangle 5">
            <a:extLst>
              <a:ext uri="{FF2B5EF4-FFF2-40B4-BE49-F238E27FC236}">
                <a16:creationId xmlns:a16="http://schemas.microsoft.com/office/drawing/2014/main" id="{1AACD9FA-9D80-4038-840C-FB91722F77F7}"/>
              </a:ext>
            </a:extLst>
          </p:cNvPr>
          <p:cNvSpPr>
            <a:spLocks noGrp="1" noChangeArrowheads="1"/>
          </p:cNvSpPr>
          <p:nvPr>
            <p:ph type="sldNum" idx="12"/>
          </p:nvPr>
        </p:nvSpPr>
        <p:spPr>
          <a:ln/>
        </p:spPr>
        <p:txBody>
          <a:bodyPr/>
          <a:lstStyle>
            <a:lvl1pPr>
              <a:defRPr/>
            </a:lvl1pPr>
          </a:lstStyle>
          <a:p>
            <a:fld id="{DEEF13F4-F84F-4AD4-873B-D41CA706105A}" type="slidenum">
              <a:rPr lang="es-CO" altLang="es-CO"/>
              <a:pPr/>
              <a:t>‹Nº›</a:t>
            </a:fld>
            <a:endParaRPr lang="es-CO" altLang="es-CO"/>
          </a:p>
        </p:txBody>
      </p:sp>
    </p:spTree>
    <p:extLst>
      <p:ext uri="{BB962C8B-B14F-4D97-AF65-F5344CB8AC3E}">
        <p14:creationId xmlns:p14="http://schemas.microsoft.com/office/powerpoint/2010/main" val="27767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89A7AA7-1441-4821-AA62-4F32BED7B2AA}" type="datetimeFigureOut">
              <a:rPr lang="es-ES"/>
              <a:pPr>
                <a:defRPr/>
              </a:pPr>
              <a:t>30/09/2020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317A5DAB-0F74-4CCC-873B-FF924EA36953}" type="slidenum">
              <a:rPr lang="es-ES"/>
              <a:pPr>
                <a:defRPr/>
              </a:pPr>
              <a:t>‹Nº›</a:t>
            </a:fld>
            <a:endParaRPr lang="es-ES"/>
          </a:p>
        </p:txBody>
      </p:sp>
    </p:spTree>
    <p:extLst>
      <p:ext uri="{BB962C8B-B14F-4D97-AF65-F5344CB8AC3E}">
        <p14:creationId xmlns:p14="http://schemas.microsoft.com/office/powerpoint/2010/main" val="3463509899"/>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ulo Present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057400"/>
            <a:ext cx="7772400" cy="685800"/>
          </a:xfrm>
          <a:prstGeom prst="rect">
            <a:avLst/>
          </a:prstGeom>
        </p:spPr>
        <p:txBody>
          <a:bodyPr/>
          <a:lstStyle>
            <a:lvl1pPr>
              <a:defRPr sz="3750" b="1" spc="-113">
                <a:solidFill>
                  <a:schemeClr val="bg2"/>
                </a:solidFill>
                <a:latin typeface="Helvetica LT Std" pitchFamily="34" charset="0"/>
              </a:defRPr>
            </a:lvl1pPr>
          </a:lstStyle>
          <a:p>
            <a:r>
              <a:rPr lang="en-US" dirty="0"/>
              <a:t>TÍTULO PRESENTACIÓN</a:t>
            </a:r>
            <a:endParaRPr lang="es-CO" dirty="0"/>
          </a:p>
        </p:txBody>
      </p:sp>
      <p:sp>
        <p:nvSpPr>
          <p:cNvPr id="3" name="Footer Placeholder 1"/>
          <p:cNvSpPr>
            <a:spLocks noGrp="1"/>
          </p:cNvSpPr>
          <p:nvPr>
            <p:ph type="ftr" sz="quarter" idx="3"/>
          </p:nvPr>
        </p:nvSpPr>
        <p:spPr>
          <a:xfrm>
            <a:off x="8153400" y="5029200"/>
            <a:ext cx="990600" cy="114300"/>
          </a:xfrm>
          <a:prstGeom prst="rect">
            <a:avLst/>
          </a:prstGeom>
        </p:spPr>
        <p:txBody>
          <a:bodyPr anchor="ctr"/>
          <a:lstStyle>
            <a:lvl1pPr>
              <a:defRPr sz="750">
                <a:solidFill>
                  <a:srgbClr val="000000"/>
                </a:solidFill>
              </a:defRPr>
            </a:lvl1pPr>
          </a:lstStyle>
          <a:p>
            <a:r>
              <a:rPr lang="es-CO" dirty="0"/>
              <a:t>VN-AX-PPI-01</a:t>
            </a:r>
          </a:p>
        </p:txBody>
      </p:sp>
    </p:spTree>
    <p:extLst>
      <p:ext uri="{BB962C8B-B14F-4D97-AF65-F5344CB8AC3E}">
        <p14:creationId xmlns:p14="http://schemas.microsoft.com/office/powerpoint/2010/main" val="3379794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BF06F29-903A-B346-9E5D-9AF6833E14F6}"/>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2356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66998A93-6C22-434F-AC84-184FF21E95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734042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865BDFC-40D6-2C48-BB43-C6C101E551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80847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BF06F29-903A-B346-9E5D-9AF6833E14F6}"/>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038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1F028059-EC88-9741-98C6-9BDABBDC2F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345959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6CFE29F3-510B-E642-A1C9-5A848F1C35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357633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74C3D8F-4FA6-1046-9002-50402F8BC3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260968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7AC72963-CA05-0649-A033-CC098CFF3C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15005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0FDC54C-C702-EF4F-8734-006174BEB5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4076385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8BF8B8EC-83AD-2B44-BF31-11A5CD9B3F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34732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131B8154-BD85-F042-A927-31F24AC89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973325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F27AE27-127A-9F45-97D7-D49D94C81A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873213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210C7177-5F9B-4D46-82F0-F35F5D390A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304086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ECCD9F0C-FB43-9E41-A972-5D959ED3B0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74003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3EC99C7-8F56-464E-A9DC-EB25712D1B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3048"/>
            <a:ext cx="9144000" cy="5143500"/>
          </a:xfrm>
          <a:prstGeom prst="rect">
            <a:avLst/>
          </a:prstGeom>
        </p:spPr>
      </p:pic>
      <p:pic>
        <p:nvPicPr>
          <p:cNvPr id="9" name="Imagen 8">
            <a:extLst>
              <a:ext uri="{FF2B5EF4-FFF2-40B4-BE49-F238E27FC236}">
                <a16:creationId xmlns:a16="http://schemas.microsoft.com/office/drawing/2014/main" id="{96547313-A67F-594A-A949-1B92CDC33B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6960141" y="27084"/>
            <a:ext cx="2150807" cy="5107551"/>
          </a:xfrm>
          <a:prstGeom prst="rect">
            <a:avLst/>
          </a:prstGeom>
        </p:spPr>
      </p:pic>
      <p:pic>
        <p:nvPicPr>
          <p:cNvPr id="10" name="Imagen 9">
            <a:extLst>
              <a:ext uri="{FF2B5EF4-FFF2-40B4-BE49-F238E27FC236}">
                <a16:creationId xmlns:a16="http://schemas.microsoft.com/office/drawing/2014/main" id="{F761F959-DD45-8C48-8E7A-0336A876C95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60581" y="4608960"/>
            <a:ext cx="968087" cy="236279"/>
          </a:xfrm>
          <a:prstGeom prst="rect">
            <a:avLst/>
          </a:prstGeom>
        </p:spPr>
      </p:pic>
    </p:spTree>
    <p:extLst>
      <p:ext uri="{BB962C8B-B14F-4D97-AF65-F5344CB8AC3E}">
        <p14:creationId xmlns:p14="http://schemas.microsoft.com/office/powerpoint/2010/main" val="70232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0787767F-2EE3-0143-8798-1903E309B6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655757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F05B30C8-5A7C-D54A-87DC-4A632A94DE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630243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48CA64D7-1B27-2C43-AA87-56A4D56E13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931640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D951778B-13DC-9F44-B0C0-C7BBB1A7AD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909675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721EFAFC-CCA9-9447-A07B-8DEEDAE9E1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31653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F99D8F2-D8BD-0C47-B8FD-D0D078B11085}"/>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05E1973C-EC84-7B4B-BDE5-04E06FDBB6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532235"/>
            <a:ext cx="9144000" cy="1611265"/>
          </a:xfrm>
          <a:prstGeom prst="rect">
            <a:avLst/>
          </a:prstGeom>
        </p:spPr>
      </p:pic>
      <p:pic>
        <p:nvPicPr>
          <p:cNvPr id="8" name="Imagen 7">
            <a:extLst>
              <a:ext uri="{FF2B5EF4-FFF2-40B4-BE49-F238E27FC236}">
                <a16:creationId xmlns:a16="http://schemas.microsoft.com/office/drawing/2014/main" id="{44ECDDB6-8C19-4F48-921F-DFE0FE8BB6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83314" y="179364"/>
            <a:ext cx="482600" cy="406400"/>
          </a:xfrm>
          <a:prstGeom prst="rect">
            <a:avLst/>
          </a:prstGeom>
        </p:spPr>
      </p:pic>
    </p:spTree>
    <p:extLst>
      <p:ext uri="{BB962C8B-B14F-4D97-AF65-F5344CB8AC3E}">
        <p14:creationId xmlns:p14="http://schemas.microsoft.com/office/powerpoint/2010/main" val="210999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A1B0F77-5D0F-2C40-8FA4-F8C9359EF5D2}"/>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E0266DE3-E766-9544-92FC-8DEB0D6E25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5166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A1B0F77-5D0F-2C40-8FA4-F8C9359EF5D2}"/>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Imagen 3">
            <a:extLst>
              <a:ext uri="{FF2B5EF4-FFF2-40B4-BE49-F238E27FC236}">
                <a16:creationId xmlns:a16="http://schemas.microsoft.com/office/drawing/2014/main" id="{91AA6ECD-06A6-0748-A484-EEA520EA7A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51311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Imagen 4">
            <a:extLst>
              <a:ext uri="{FF2B5EF4-FFF2-40B4-BE49-F238E27FC236}">
                <a16:creationId xmlns:a16="http://schemas.microsoft.com/office/drawing/2014/main" id="{34C7FCD5-08A4-504C-A31C-F0F6ADB29A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96051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Imagen 4">
            <a:extLst>
              <a:ext uri="{FF2B5EF4-FFF2-40B4-BE49-F238E27FC236}">
                <a16:creationId xmlns:a16="http://schemas.microsoft.com/office/drawing/2014/main" id="{BA8BA6B1-5C86-3D45-9ED2-95A5893B9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22225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Imagen 4">
            <a:extLst>
              <a:ext uri="{FF2B5EF4-FFF2-40B4-BE49-F238E27FC236}">
                <a16:creationId xmlns:a16="http://schemas.microsoft.com/office/drawing/2014/main" id="{BD85EDDB-48E9-EA49-B979-022BB65F05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92602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48140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5" r:id="rId3"/>
    <p:sldLayoutId id="2147483663" r:id="rId4"/>
    <p:sldLayoutId id="2147483666" r:id="rId5"/>
    <p:sldLayoutId id="2147483676" r:id="rId6"/>
    <p:sldLayoutId id="2147483669" r:id="rId7"/>
    <p:sldLayoutId id="2147483674" r:id="rId8"/>
    <p:sldLayoutId id="2147483675" r:id="rId9"/>
    <p:sldLayoutId id="2147483670" r:id="rId10"/>
    <p:sldLayoutId id="2147483679" r:id="rId11"/>
    <p:sldLayoutId id="2147483680" r:id="rId12"/>
    <p:sldLayoutId id="2147483700" r:id="rId13"/>
    <p:sldLayoutId id="2147483701" r:id="rId14"/>
    <p:sldLayoutId id="2147483702" r:id="rId15"/>
    <p:sldLayoutId id="2147483703"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23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2.xml"/><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5.xml"/><Relationship Id="rId5" Type="http://schemas.openxmlformats.org/officeDocument/2006/relationships/image" Target="../media/image63.jpeg"/><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1.xml"/><Relationship Id="rId4" Type="http://schemas.openxmlformats.org/officeDocument/2006/relationships/image" Target="../media/image6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xm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E614D1A-2BAB-544B-9946-49275EBC0C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4536" y="4438245"/>
            <a:ext cx="2501900" cy="419100"/>
          </a:xfrm>
          <a:prstGeom prst="rect">
            <a:avLst/>
          </a:prstGeom>
        </p:spPr>
      </p:pic>
      <p:pic>
        <p:nvPicPr>
          <p:cNvPr id="33" name="Imagen 32">
            <a:extLst>
              <a:ext uri="{FF2B5EF4-FFF2-40B4-BE49-F238E27FC236}">
                <a16:creationId xmlns:a16="http://schemas.microsoft.com/office/drawing/2014/main" id="{E24FA7B5-2410-7844-92E6-62E5970B3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00" y="2081449"/>
            <a:ext cx="76200" cy="850900"/>
          </a:xfrm>
          <a:prstGeom prst="rect">
            <a:avLst/>
          </a:prstGeom>
        </p:spPr>
      </p:pic>
      <p:pic>
        <p:nvPicPr>
          <p:cNvPr id="35" name="Imagen 34">
            <a:extLst>
              <a:ext uri="{FF2B5EF4-FFF2-40B4-BE49-F238E27FC236}">
                <a16:creationId xmlns:a16="http://schemas.microsoft.com/office/drawing/2014/main" id="{8DC57DFE-BFA5-6242-8118-7B0D86EDC1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8198" y="1802049"/>
            <a:ext cx="4648200" cy="1130300"/>
          </a:xfrm>
          <a:prstGeom prst="rect">
            <a:avLst/>
          </a:prstGeom>
        </p:spPr>
      </p:pic>
      <p:sp>
        <p:nvSpPr>
          <p:cNvPr id="6" name="Rectángulo 2"/>
          <p:cNvSpPr/>
          <p:nvPr/>
        </p:nvSpPr>
        <p:spPr>
          <a:xfrm>
            <a:off x="165100" y="4620971"/>
            <a:ext cx="2028119" cy="507831"/>
          </a:xfrm>
          <a:prstGeom prst="rect">
            <a:avLst/>
          </a:prstGeom>
        </p:spPr>
        <p:txBody>
          <a:bodyPr wrap="none">
            <a:spAutoFit/>
          </a:bodyPr>
          <a:lstStyle/>
          <a:p>
            <a:r>
              <a:rPr lang="es-ES_tradnl" sz="900" dirty="0">
                <a:solidFill>
                  <a:schemeClr val="bg2">
                    <a:lumMod val="50000"/>
                  </a:schemeClr>
                </a:solidFill>
                <a:latin typeface="Century Gothic" panose="020B0502020202020204" pitchFamily="34" charset="0"/>
              </a:rPr>
              <a:t>Código MIS-4-1-3-FR07 Versión 08</a:t>
            </a:r>
          </a:p>
          <a:p>
            <a:endParaRPr lang="es-ES_tradnl" sz="900" dirty="0">
              <a:solidFill>
                <a:schemeClr val="bg2">
                  <a:lumMod val="50000"/>
                </a:schemeClr>
              </a:solidFill>
              <a:latin typeface="Century Gothic" panose="020B0502020202020204" pitchFamily="34" charset="0"/>
            </a:endParaRPr>
          </a:p>
          <a:p>
            <a:r>
              <a:rPr lang="es-ES_tradnl" sz="900" dirty="0">
                <a:solidFill>
                  <a:schemeClr val="bg2">
                    <a:lumMod val="50000"/>
                  </a:schemeClr>
                </a:solidFill>
                <a:latin typeface="Century Gothic" panose="020B0502020202020204" pitchFamily="34" charset="0"/>
              </a:rPr>
              <a:t>Clasificación:  Pública</a:t>
            </a:r>
          </a:p>
        </p:txBody>
      </p:sp>
    </p:spTree>
    <p:extLst>
      <p:ext uri="{BB962C8B-B14F-4D97-AF65-F5344CB8AC3E}">
        <p14:creationId xmlns:p14="http://schemas.microsoft.com/office/powerpoint/2010/main" val="324450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443037" y="120650"/>
            <a:ext cx="6000750" cy="742950"/>
          </a:xfrm>
        </p:spPr>
        <p:txBody>
          <a:bodyPr/>
          <a:lstStyle/>
          <a:p>
            <a:pPr algn="ctr"/>
            <a:r>
              <a:rPr lang="es-ES" sz="4050" u="sng" dirty="0">
                <a:latin typeface="Comic Sans MS" pitchFamily="66" charset="0"/>
                <a:ea typeface="CgCaponeLight" charset="-127"/>
              </a:rPr>
              <a:t>ALCOHOL</a:t>
            </a:r>
            <a:r>
              <a:rPr lang="es-ES" sz="4050" dirty="0">
                <a:latin typeface="Comic Sans MS" pitchFamily="66" charset="0"/>
              </a:rPr>
              <a:t> </a:t>
            </a:r>
          </a:p>
        </p:txBody>
      </p:sp>
      <p:sp>
        <p:nvSpPr>
          <p:cNvPr id="46083" name="Rectangle 3"/>
          <p:cNvSpPr>
            <a:spLocks noGrp="1" noChangeArrowheads="1"/>
          </p:cNvSpPr>
          <p:nvPr>
            <p:ph type="body" idx="4294967295"/>
          </p:nvPr>
        </p:nvSpPr>
        <p:spPr>
          <a:xfrm>
            <a:off x="1139032" y="863600"/>
            <a:ext cx="6497637" cy="3295650"/>
          </a:xfrm>
        </p:spPr>
        <p:txBody>
          <a:bodyPr/>
          <a:lstStyle/>
          <a:p>
            <a:pPr algn="just">
              <a:lnSpc>
                <a:spcPct val="90000"/>
              </a:lnSpc>
              <a:buFont typeface="Wingdings" pitchFamily="2" charset="2"/>
              <a:buNone/>
            </a:pPr>
            <a:r>
              <a:rPr lang="es-ES_tradnl" sz="1500" dirty="0">
                <a:latin typeface="Comic Sans MS" pitchFamily="66" charset="0"/>
                <a:cs typeface="Times New Roman" pitchFamily="18" charset="0"/>
              </a:rPr>
              <a:t>     </a:t>
            </a:r>
            <a:r>
              <a:rPr lang="es-ES" sz="1500" dirty="0">
                <a:latin typeface="Comic Sans MS" pitchFamily="66" charset="0"/>
                <a:cs typeface="Times New Roman" pitchFamily="18" charset="0"/>
              </a:rPr>
              <a:t>Es un depresor del sistema nervioso central que adormece progresivamente el funcionamiento de los centros cerebrales superiores, produciendo desinhibición conductual y emocional</a:t>
            </a:r>
            <a:r>
              <a:rPr lang="es-ES" sz="1500" dirty="0"/>
              <a:t> </a:t>
            </a:r>
            <a:endParaRPr lang="es-ES_tradnl" sz="1500" dirty="0"/>
          </a:p>
          <a:p>
            <a:pPr algn="just">
              <a:lnSpc>
                <a:spcPct val="90000"/>
              </a:lnSpc>
              <a:buFont typeface="Wingdings" pitchFamily="2" charset="2"/>
              <a:buNone/>
            </a:pPr>
            <a:endParaRPr lang="es-ES_tradnl" sz="1500" dirty="0"/>
          </a:p>
          <a:p>
            <a:pPr>
              <a:lnSpc>
                <a:spcPct val="90000"/>
              </a:lnSpc>
              <a:buClr>
                <a:schemeClr val="tx2"/>
              </a:buClr>
              <a:buFont typeface="Wingdings 2" pitchFamily="18" charset="2"/>
              <a:buChar char="ö"/>
            </a:pPr>
            <a:r>
              <a:rPr lang="es-ES" sz="1500" b="1" u="sng" dirty="0">
                <a:solidFill>
                  <a:schemeClr val="accent1"/>
                </a:solidFill>
                <a:latin typeface="Comic Sans MS" pitchFamily="66" charset="0"/>
                <a:ea typeface="CgCaponeLight" charset="-127"/>
              </a:rPr>
              <a:t>EFECTOS PSICOLÓGICOS</a:t>
            </a:r>
            <a:r>
              <a:rPr lang="es-ES" sz="1500" dirty="0">
                <a:solidFill>
                  <a:schemeClr val="accent1"/>
                </a:solidFill>
              </a:rPr>
              <a:t> </a:t>
            </a:r>
            <a:endParaRPr lang="es-ES_tradnl" sz="1500" dirty="0">
              <a:solidFill>
                <a:schemeClr val="accent1"/>
              </a:solidFill>
            </a:endParaRPr>
          </a:p>
          <a:p>
            <a:pPr>
              <a:lnSpc>
                <a:spcPct val="90000"/>
              </a:lnSpc>
              <a:buFont typeface="Wingdings" pitchFamily="2" charset="2"/>
              <a:buNone/>
            </a:pPr>
            <a:endParaRPr lang="es-ES_tradnl" sz="1500" dirty="0">
              <a:solidFill>
                <a:schemeClr val="accent1"/>
              </a:solidFill>
            </a:endParaRPr>
          </a:p>
          <a:p>
            <a:pPr algn="just">
              <a:lnSpc>
                <a:spcPct val="90000"/>
              </a:lnSpc>
              <a:buFont typeface="Wingdings" pitchFamily="2" charset="2"/>
              <a:buNone/>
            </a:pPr>
            <a:r>
              <a:rPr lang="es-ES_tradnl" sz="1500" dirty="0">
                <a:solidFill>
                  <a:srgbClr val="000000"/>
                </a:solidFill>
                <a:latin typeface="Comic Sans MS" pitchFamily="66" charset="0"/>
                <a:ea typeface="CgCaponeLight" charset="-127"/>
              </a:rPr>
              <a:t>      </a:t>
            </a:r>
            <a:r>
              <a:rPr lang="es-ES" sz="1500" dirty="0">
                <a:solidFill>
                  <a:srgbClr val="000000"/>
                </a:solidFill>
                <a:latin typeface="Comic Sans MS" pitchFamily="66" charset="0"/>
                <a:ea typeface="CgCaponeLight" charset="-127"/>
              </a:rPr>
              <a:t>Desinhibición.</a:t>
            </a:r>
            <a:r>
              <a:rPr lang="es-ES_tradnl" sz="1500" dirty="0">
                <a:solidFill>
                  <a:srgbClr val="000000"/>
                </a:solidFill>
                <a:latin typeface="Comic Sans MS" pitchFamily="66" charset="0"/>
                <a:ea typeface="CgCaponeLight" charset="-127"/>
              </a:rPr>
              <a:t>                            </a:t>
            </a:r>
            <a:r>
              <a:rPr lang="es-ES" sz="1500" dirty="0">
                <a:solidFill>
                  <a:srgbClr val="000000"/>
                </a:solidFill>
                <a:latin typeface="Comic Sans MS" pitchFamily="66" charset="0"/>
                <a:ea typeface="CgCaponeLight" charset="-127"/>
              </a:rPr>
              <a:t>Euforia.</a:t>
            </a:r>
            <a:endParaRPr lang="es-ES" sz="1500" dirty="0">
              <a:solidFill>
                <a:srgbClr val="000000"/>
              </a:solidFill>
              <a:latin typeface="Comic Sans MS" pitchFamily="66" charset="0"/>
              <a:cs typeface="Times New Roman" pitchFamily="18" charset="0"/>
            </a:endParaRPr>
          </a:p>
          <a:p>
            <a:pPr algn="just">
              <a:lnSpc>
                <a:spcPct val="90000"/>
              </a:lnSpc>
              <a:buFont typeface="Wingdings" pitchFamily="2" charset="2"/>
              <a:buNone/>
            </a:pPr>
            <a:r>
              <a:rPr lang="es-ES_tradnl" sz="1500" dirty="0">
                <a:solidFill>
                  <a:srgbClr val="000000"/>
                </a:solidFill>
                <a:latin typeface="Comic Sans MS" pitchFamily="66" charset="0"/>
                <a:ea typeface="CgCaponeLight" charset="-127"/>
              </a:rPr>
              <a:t>      </a:t>
            </a:r>
            <a:r>
              <a:rPr lang="es-ES" sz="1500" dirty="0">
                <a:solidFill>
                  <a:srgbClr val="000000"/>
                </a:solidFill>
                <a:latin typeface="Comic Sans MS" pitchFamily="66" charset="0"/>
                <a:ea typeface="CgCaponeLight" charset="-127"/>
              </a:rPr>
              <a:t>Relajación.</a:t>
            </a:r>
            <a:r>
              <a:rPr lang="es-ES_tradnl" sz="1500" dirty="0">
                <a:solidFill>
                  <a:srgbClr val="000000"/>
                </a:solidFill>
                <a:latin typeface="Comic Sans MS" pitchFamily="66" charset="0"/>
                <a:ea typeface="CgCaponeLight" charset="-127"/>
              </a:rPr>
              <a:t>                                 </a:t>
            </a:r>
            <a:r>
              <a:rPr lang="es-ES" sz="1500" dirty="0">
                <a:solidFill>
                  <a:srgbClr val="000000"/>
                </a:solidFill>
                <a:latin typeface="Comic Sans MS" pitchFamily="66" charset="0"/>
                <a:ea typeface="CgCaponeLight" charset="-127"/>
              </a:rPr>
              <a:t>Dificultades para hablar.</a:t>
            </a:r>
            <a:r>
              <a:rPr lang="es-ES_tradnl" sz="1500" dirty="0">
                <a:solidFill>
                  <a:srgbClr val="000000"/>
                </a:solidFill>
                <a:latin typeface="Comic Sans MS" pitchFamily="66" charset="0"/>
                <a:ea typeface="CgCaponeLight" charset="-127"/>
              </a:rPr>
              <a:t>        </a:t>
            </a:r>
          </a:p>
          <a:p>
            <a:pPr algn="just">
              <a:lnSpc>
                <a:spcPct val="90000"/>
              </a:lnSpc>
              <a:buFont typeface="Wingdings" pitchFamily="2" charset="2"/>
              <a:buNone/>
            </a:pPr>
            <a:r>
              <a:rPr lang="es-ES_tradnl" sz="1500" dirty="0">
                <a:solidFill>
                  <a:srgbClr val="000000"/>
                </a:solidFill>
                <a:latin typeface="Comic Sans MS" pitchFamily="66" charset="0"/>
                <a:ea typeface="CgCaponeLight" charset="-127"/>
              </a:rPr>
              <a:t>      </a:t>
            </a:r>
            <a:r>
              <a:rPr lang="es-ES" sz="1500" dirty="0">
                <a:solidFill>
                  <a:srgbClr val="000000"/>
                </a:solidFill>
                <a:latin typeface="Comic Sans MS" pitchFamily="66" charset="0"/>
                <a:ea typeface="CgCaponeLight" charset="-127"/>
              </a:rPr>
              <a:t>Dificultad para asociar ideas</a:t>
            </a:r>
            <a:r>
              <a:rPr lang="es-ES_tradnl" sz="1500" dirty="0">
                <a:solidFill>
                  <a:srgbClr val="000000"/>
                </a:solidFill>
                <a:latin typeface="Comic Sans MS" pitchFamily="66" charset="0"/>
                <a:ea typeface="CgCaponeLight" charset="-127"/>
              </a:rPr>
              <a:t> </a:t>
            </a:r>
            <a:r>
              <a:rPr lang="es-ES_tradnl" sz="1500" dirty="0">
                <a:solidFill>
                  <a:srgbClr val="000000"/>
                </a:solidFill>
                <a:latin typeface="Comic Sans MS" pitchFamily="66" charset="0"/>
                <a:cs typeface="Times New Roman" pitchFamily="18" charset="0"/>
              </a:rPr>
              <a:t>    </a:t>
            </a:r>
            <a:r>
              <a:rPr lang="es-ES" sz="1500" dirty="0">
                <a:solidFill>
                  <a:srgbClr val="000000"/>
                </a:solidFill>
                <a:latin typeface="Comic Sans MS" pitchFamily="66" charset="0"/>
                <a:ea typeface="CgCaponeLight" charset="-127"/>
              </a:rPr>
              <a:t>Descoordinación motora.</a:t>
            </a:r>
            <a:endParaRPr lang="es-ES_tradnl" sz="1500" dirty="0">
              <a:solidFill>
                <a:srgbClr val="000000"/>
              </a:solidFill>
              <a:latin typeface="Comic Sans MS" pitchFamily="66" charset="0"/>
              <a:ea typeface="CgCaponeLight" charset="-127"/>
            </a:endParaRPr>
          </a:p>
          <a:p>
            <a:pPr algn="just">
              <a:lnSpc>
                <a:spcPct val="90000"/>
              </a:lnSpc>
              <a:buFont typeface="Wingdings" pitchFamily="2" charset="2"/>
              <a:buNone/>
            </a:pPr>
            <a:endParaRPr lang="es-ES" sz="1500" dirty="0">
              <a:solidFill>
                <a:srgbClr val="000000"/>
              </a:solidFill>
              <a:latin typeface="Comic Sans MS" pitchFamily="66" charset="0"/>
              <a:cs typeface="Times New Roman" pitchFamily="18" charset="0"/>
            </a:endParaRPr>
          </a:p>
          <a:p>
            <a:pPr algn="just">
              <a:lnSpc>
                <a:spcPct val="90000"/>
              </a:lnSpc>
              <a:buClr>
                <a:schemeClr val="tx2"/>
              </a:buClr>
              <a:buFont typeface="Wingdings 2" pitchFamily="18" charset="2"/>
              <a:buChar char="ö"/>
            </a:pPr>
            <a:r>
              <a:rPr lang="es-ES" sz="1500" b="1" u="sng" dirty="0">
                <a:solidFill>
                  <a:schemeClr val="accent1"/>
                </a:solidFill>
                <a:latin typeface="Comic Sans MS" pitchFamily="66" charset="0"/>
                <a:ea typeface="CgCaponeLight" charset="-127"/>
              </a:rPr>
              <a:t>EFECTOS FISIOLÓGICOS</a:t>
            </a:r>
            <a:endParaRPr lang="es-ES_tradnl" sz="1500" b="1" u="sng" dirty="0">
              <a:solidFill>
                <a:schemeClr val="accent1"/>
              </a:solidFill>
              <a:latin typeface="Comic Sans MS" pitchFamily="66" charset="0"/>
              <a:ea typeface="CgCaponeLight" charset="-127"/>
            </a:endParaRPr>
          </a:p>
          <a:p>
            <a:pPr algn="just">
              <a:lnSpc>
                <a:spcPct val="90000"/>
              </a:lnSpc>
              <a:buFont typeface="Wingdings" pitchFamily="2" charset="2"/>
              <a:buNone/>
            </a:pPr>
            <a:endParaRPr lang="es-ES_tradnl" sz="1500" b="1" i="1" u="sng" dirty="0">
              <a:solidFill>
                <a:srgbClr val="FF6600"/>
              </a:solidFill>
              <a:latin typeface="Century Gothic" pitchFamily="34" charset="0"/>
              <a:ea typeface="CgCaponeLight" charset="-127"/>
            </a:endParaRPr>
          </a:p>
          <a:p>
            <a:pPr algn="just">
              <a:lnSpc>
                <a:spcPct val="90000"/>
              </a:lnSpc>
              <a:buFont typeface="Wingdings" pitchFamily="2" charset="2"/>
              <a:buNone/>
            </a:pPr>
            <a:r>
              <a:rPr lang="es-ES_tradnl" sz="1500" dirty="0">
                <a:solidFill>
                  <a:srgbClr val="000000"/>
                </a:solidFill>
                <a:latin typeface="Comic Sans MS" pitchFamily="66" charset="0"/>
                <a:ea typeface="CgCaponeLight" charset="-127"/>
              </a:rPr>
              <a:t>      </a:t>
            </a:r>
            <a:r>
              <a:rPr lang="es-ES" sz="1500" dirty="0">
                <a:solidFill>
                  <a:srgbClr val="000000"/>
                </a:solidFill>
                <a:latin typeface="Comic Sans MS" pitchFamily="66" charset="0"/>
                <a:ea typeface="CgCaponeLight" charset="-127"/>
              </a:rPr>
              <a:t>Los efectos del alcohol dependen de la cantidad presente en</a:t>
            </a:r>
            <a:endParaRPr lang="es-ES" sz="1500" dirty="0">
              <a:solidFill>
                <a:srgbClr val="000000"/>
              </a:solidFill>
              <a:latin typeface="Comic Sans MS" pitchFamily="66" charset="0"/>
              <a:cs typeface="Times New Roman" pitchFamily="18" charset="0"/>
            </a:endParaRPr>
          </a:p>
          <a:p>
            <a:pPr algn="just">
              <a:lnSpc>
                <a:spcPct val="90000"/>
              </a:lnSpc>
              <a:buFont typeface="Wingdings" pitchFamily="2" charset="2"/>
              <a:buNone/>
            </a:pPr>
            <a:r>
              <a:rPr lang="es-ES_tradnl" sz="1500" dirty="0">
                <a:solidFill>
                  <a:srgbClr val="000000"/>
                </a:solidFill>
                <a:latin typeface="Comic Sans MS" pitchFamily="66" charset="0"/>
                <a:ea typeface="CgCaponeLight" charset="-127"/>
              </a:rPr>
              <a:t>      </a:t>
            </a:r>
            <a:r>
              <a:rPr lang="es-ES" sz="1500" dirty="0">
                <a:solidFill>
                  <a:srgbClr val="000000"/>
                </a:solidFill>
                <a:latin typeface="Comic Sans MS" pitchFamily="66" charset="0"/>
                <a:ea typeface="CgCaponeLight" charset="-127"/>
              </a:rPr>
              <a:t>la sangre </a:t>
            </a:r>
            <a:endParaRPr lang="es-ES" sz="1500" dirty="0">
              <a:solidFill>
                <a:srgbClr val="000000"/>
              </a:solidFill>
              <a:latin typeface="Comic Sans MS" pitchFamily="66" charset="0"/>
              <a:cs typeface="Times New Roman" pitchFamily="18" charset="0"/>
            </a:endParaRPr>
          </a:p>
          <a:p>
            <a:pPr algn="just">
              <a:lnSpc>
                <a:spcPct val="90000"/>
              </a:lnSpc>
              <a:buFont typeface="Wingdings" pitchFamily="2" charset="2"/>
              <a:buNone/>
            </a:pPr>
            <a:r>
              <a:rPr lang="es-ES" sz="1500" dirty="0">
                <a:solidFill>
                  <a:srgbClr val="000000"/>
                </a:solidFill>
                <a:latin typeface="Comic Sans MS" pitchFamily="66" charset="0"/>
                <a:ea typeface="CgCaponeLight" charset="-127"/>
              </a:rPr>
              <a:t> </a:t>
            </a:r>
            <a:endParaRPr lang="es-ES" sz="1500" dirty="0">
              <a:solidFill>
                <a:srgbClr val="000000"/>
              </a:solidFill>
              <a:latin typeface="Comic Sans MS" pitchFamily="66" charset="0"/>
              <a:cs typeface="Times New Roman" pitchFamily="18" charset="0"/>
            </a:endParaRPr>
          </a:p>
          <a:p>
            <a:pPr>
              <a:lnSpc>
                <a:spcPct val="90000"/>
              </a:lnSpc>
              <a:buFont typeface="Wingdings" pitchFamily="2" charset="2"/>
              <a:buNone/>
            </a:pPr>
            <a:endParaRPr lang="es-ES" sz="1200" dirty="0">
              <a:solidFill>
                <a:schemeClr val="accent1"/>
              </a:solidFill>
              <a:latin typeface="Comic Sans MS" pitchFamily="66" charset="0"/>
            </a:endParaRPr>
          </a:p>
        </p:txBody>
      </p:sp>
    </p:spTree>
    <p:extLst>
      <p:ext uri="{BB962C8B-B14F-4D97-AF65-F5344CB8AC3E}">
        <p14:creationId xmlns:p14="http://schemas.microsoft.com/office/powerpoint/2010/main" val="794609183"/>
      </p:ext>
    </p:extLst>
  </p:cSld>
  <p:clrMapOvr>
    <a:masterClrMapping/>
  </p:clrMapOvr>
  <p:transition spd="slow" advClick="0" advTm="9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5" dur="500"/>
                                        <p:tgtEl>
                                          <p:spTgt spid="4608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20" dur="500"/>
                                        <p:tgtEl>
                                          <p:spTgt spid="4608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5" dur="500"/>
                                        <p:tgtEl>
                                          <p:spTgt spid="4608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6083">
                                            <p:txEl>
                                              <p:pRg st="5" end="5"/>
                                            </p:txEl>
                                          </p:spTgt>
                                        </p:tgtEl>
                                        <p:attrNameLst>
                                          <p:attrName>style.visibility</p:attrName>
                                        </p:attrNameLst>
                                      </p:cBhvr>
                                      <p:to>
                                        <p:strVal val="visible"/>
                                      </p:to>
                                    </p:set>
                                    <p:animEffect transition="in" filter="blinds(horizontal)">
                                      <p:cBhvr>
                                        <p:cTn id="30" dur="500"/>
                                        <p:tgtEl>
                                          <p:spTgt spid="4608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6083">
                                            <p:txEl>
                                              <p:pRg st="6" end="6"/>
                                            </p:txEl>
                                          </p:spTgt>
                                        </p:tgtEl>
                                        <p:attrNameLst>
                                          <p:attrName>style.visibility</p:attrName>
                                        </p:attrNameLst>
                                      </p:cBhvr>
                                      <p:to>
                                        <p:strVal val="visible"/>
                                      </p:to>
                                    </p:set>
                                    <p:animEffect transition="in" filter="blinds(horizontal)">
                                      <p:cBhvr>
                                        <p:cTn id="35" dur="500"/>
                                        <p:tgtEl>
                                          <p:spTgt spid="46083">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6083">
                                            <p:txEl>
                                              <p:pRg st="8" end="8"/>
                                            </p:txEl>
                                          </p:spTgt>
                                        </p:tgtEl>
                                        <p:attrNameLst>
                                          <p:attrName>style.visibility</p:attrName>
                                        </p:attrNameLst>
                                      </p:cBhvr>
                                      <p:to>
                                        <p:strVal val="visible"/>
                                      </p:to>
                                    </p:set>
                                    <p:animEffect transition="in" filter="blinds(horizontal)">
                                      <p:cBhvr>
                                        <p:cTn id="40" dur="500"/>
                                        <p:tgtEl>
                                          <p:spTgt spid="46083">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6083">
                                            <p:txEl>
                                              <p:pRg st="10" end="10"/>
                                            </p:txEl>
                                          </p:spTgt>
                                        </p:tgtEl>
                                        <p:attrNameLst>
                                          <p:attrName>style.visibility</p:attrName>
                                        </p:attrNameLst>
                                      </p:cBhvr>
                                      <p:to>
                                        <p:strVal val="visible"/>
                                      </p:to>
                                    </p:set>
                                    <p:animEffect transition="in" filter="blinds(horizontal)">
                                      <p:cBhvr>
                                        <p:cTn id="45" dur="500"/>
                                        <p:tgtEl>
                                          <p:spTgt spid="46083">
                                            <p:txEl>
                                              <p:pRg st="10" end="1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6083">
                                            <p:txEl>
                                              <p:pRg st="11" end="11"/>
                                            </p:txEl>
                                          </p:spTgt>
                                        </p:tgtEl>
                                        <p:attrNameLst>
                                          <p:attrName>style.visibility</p:attrName>
                                        </p:attrNameLst>
                                      </p:cBhvr>
                                      <p:to>
                                        <p:strVal val="visible"/>
                                      </p:to>
                                    </p:set>
                                    <p:animEffect transition="in" filter="blinds(horizontal)">
                                      <p:cBhvr>
                                        <p:cTn id="50" dur="500"/>
                                        <p:tgtEl>
                                          <p:spTgt spid="46083">
                                            <p:txEl>
                                              <p:pRg st="11" end="1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6083">
                                            <p:txEl>
                                              <p:pRg st="12" end="12"/>
                                            </p:txEl>
                                          </p:spTgt>
                                        </p:tgtEl>
                                        <p:attrNameLst>
                                          <p:attrName>style.visibility</p:attrName>
                                        </p:attrNameLst>
                                      </p:cBhvr>
                                      <p:to>
                                        <p:strVal val="visible"/>
                                      </p:to>
                                    </p:set>
                                    <p:animEffect transition="in" filter="blinds(horizontal)">
                                      <p:cBhvr>
                                        <p:cTn id="55" dur="500"/>
                                        <p:tgtEl>
                                          <p:spTgt spid="4608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971800" y="1339850"/>
            <a:ext cx="6172200" cy="1936750"/>
          </a:xfrm>
        </p:spPr>
        <p:txBody>
          <a:bodyPr/>
          <a:lstStyle/>
          <a:p>
            <a:pPr algn="ctr">
              <a:defRPr/>
            </a:pPr>
            <a:r>
              <a:rPr lang="es-ES" sz="4500" dirty="0"/>
              <a:t>SÍNDROME DE ABSTINENCIA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971800" y="482600"/>
            <a:ext cx="6172200" cy="857250"/>
          </a:xfrm>
        </p:spPr>
        <p:txBody>
          <a:bodyPr/>
          <a:lstStyle/>
          <a:p>
            <a:pPr algn="ctr">
              <a:defRPr/>
            </a:pPr>
            <a:r>
              <a:rPr lang="es-ES" dirty="0"/>
              <a:t>FASE I</a:t>
            </a:r>
          </a:p>
        </p:txBody>
      </p:sp>
      <p:sp>
        <p:nvSpPr>
          <p:cNvPr id="5" name="CuadroTexto 4">
            <a:extLst>
              <a:ext uri="{FF2B5EF4-FFF2-40B4-BE49-F238E27FC236}">
                <a16:creationId xmlns:a16="http://schemas.microsoft.com/office/drawing/2014/main" id="{09212E2D-36B3-4DB9-81DD-B60B3582F498}"/>
              </a:ext>
            </a:extLst>
          </p:cNvPr>
          <p:cNvSpPr txBox="1"/>
          <p:nvPr/>
        </p:nvSpPr>
        <p:spPr>
          <a:xfrm>
            <a:off x="2286000" y="1417588"/>
            <a:ext cx="4572000" cy="2308324"/>
          </a:xfrm>
          <a:prstGeom prst="rect">
            <a:avLst/>
          </a:prstGeom>
          <a:noFill/>
        </p:spPr>
        <p:txBody>
          <a:bodyPr wrap="square">
            <a:spAutoFit/>
          </a:bodyPr>
          <a:lstStyle/>
          <a:p>
            <a:pPr eaLnBrk="1" hangingPunct="1"/>
            <a:r>
              <a:rPr lang="es-ES" dirty="0"/>
              <a:t>Comienza entre 5 y 6 horas después de dejar de beber.</a:t>
            </a:r>
          </a:p>
          <a:p>
            <a:pPr eaLnBrk="1" hangingPunct="1"/>
            <a:r>
              <a:rPr lang="es-ES" dirty="0"/>
              <a:t>Se caracteriza por:</a:t>
            </a:r>
          </a:p>
          <a:p>
            <a:pPr lvl="1" eaLnBrk="1" hangingPunct="1"/>
            <a:r>
              <a:rPr lang="es-ES" dirty="0"/>
              <a:t>Dolor de cabeza</a:t>
            </a:r>
          </a:p>
          <a:p>
            <a:pPr lvl="1" eaLnBrk="1" hangingPunct="1"/>
            <a:r>
              <a:rPr lang="es-ES" dirty="0"/>
              <a:t>Agitación</a:t>
            </a:r>
          </a:p>
          <a:p>
            <a:pPr lvl="1" eaLnBrk="1" hangingPunct="1"/>
            <a:r>
              <a:rPr lang="es-ES" dirty="0"/>
              <a:t>Temblores graves</a:t>
            </a:r>
          </a:p>
          <a:p>
            <a:pPr lvl="1" eaLnBrk="1" hangingPunct="1"/>
            <a:r>
              <a:rPr lang="es-ES" dirty="0"/>
              <a:t>Sudoración</a:t>
            </a:r>
          </a:p>
          <a:p>
            <a:pPr lvl="1" eaLnBrk="1" hangingPunct="1"/>
            <a:r>
              <a:rPr lang="es-ES" dirty="0"/>
              <a:t>Somnolencia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p:cNvSpPr>
            <a:spLocks noGrp="1"/>
          </p:cNvSpPr>
          <p:nvPr>
            <p:ph idx="4294967295"/>
          </p:nvPr>
        </p:nvSpPr>
        <p:spPr>
          <a:xfrm>
            <a:off x="0" y="1392238"/>
            <a:ext cx="6172200" cy="3395662"/>
          </a:xfrm>
        </p:spPr>
        <p:txBody>
          <a:bodyPr/>
          <a:lstStyle/>
          <a:p>
            <a:pPr eaLnBrk="1" hangingPunct="1"/>
            <a:r>
              <a:rPr lang="es-ES" dirty="0"/>
              <a:t>Tiene lugar entre las 15 y 30 horas después de dejar de beber, se caracteriza por:</a:t>
            </a:r>
          </a:p>
          <a:p>
            <a:pPr lvl="1" eaLnBrk="1" hangingPunct="1">
              <a:buFont typeface="Verdana" pitchFamily="34" charset="0"/>
              <a:buNone/>
            </a:pPr>
            <a:endParaRPr lang="es-ES" dirty="0"/>
          </a:p>
          <a:p>
            <a:pPr lvl="1" eaLnBrk="1" hangingPunct="1"/>
            <a:r>
              <a:rPr lang="es-ES" dirty="0"/>
              <a:t>Todos los síntomas anteriores.</a:t>
            </a:r>
          </a:p>
          <a:p>
            <a:pPr lvl="1" eaLnBrk="1" hangingPunct="1"/>
            <a:r>
              <a:rPr lang="es-ES" dirty="0"/>
              <a:t>Síndrome convulsivo.</a:t>
            </a:r>
          </a:p>
        </p:txBody>
      </p:sp>
      <p:sp>
        <p:nvSpPr>
          <p:cNvPr id="2" name="1 Título"/>
          <p:cNvSpPr>
            <a:spLocks noGrp="1"/>
          </p:cNvSpPr>
          <p:nvPr>
            <p:ph type="title" idx="4294967295"/>
          </p:nvPr>
        </p:nvSpPr>
        <p:spPr>
          <a:xfrm>
            <a:off x="0" y="642938"/>
            <a:ext cx="6172200" cy="857250"/>
          </a:xfrm>
        </p:spPr>
        <p:txBody>
          <a:bodyPr/>
          <a:lstStyle/>
          <a:p>
            <a:pPr algn="ctr">
              <a:defRPr/>
            </a:pPr>
            <a:r>
              <a:rPr lang="es-ES" dirty="0"/>
              <a:t>FASE II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4294967295"/>
          </p:nvPr>
        </p:nvSpPr>
        <p:spPr>
          <a:xfrm>
            <a:off x="0" y="1500188"/>
            <a:ext cx="6172200" cy="3394075"/>
          </a:xfrm>
        </p:spPr>
        <p:txBody>
          <a:bodyPr/>
          <a:lstStyle/>
          <a:p>
            <a:pPr eaLnBrk="1" hangingPunct="1"/>
            <a:r>
              <a:rPr lang="es-ES" dirty="0"/>
              <a:t>Se denomina Delirium Tremens que viene del vocablo latín Delirio Tembloroso y se caracteriza por:</a:t>
            </a:r>
          </a:p>
          <a:p>
            <a:pPr lvl="1" eaLnBrk="1" hangingPunct="1"/>
            <a:r>
              <a:rPr lang="es-ES" dirty="0"/>
              <a:t> Confusión.</a:t>
            </a:r>
          </a:p>
          <a:p>
            <a:pPr lvl="1" eaLnBrk="1" hangingPunct="1"/>
            <a:r>
              <a:rPr lang="es-ES" dirty="0"/>
              <a:t>Midriasis.</a:t>
            </a:r>
          </a:p>
          <a:p>
            <a:pPr lvl="1" eaLnBrk="1" hangingPunct="1"/>
            <a:r>
              <a:rPr lang="es-ES" dirty="0"/>
              <a:t>Hipertermia.</a:t>
            </a:r>
          </a:p>
          <a:p>
            <a:pPr lvl="1" eaLnBrk="1" hangingPunct="1"/>
            <a:r>
              <a:rPr lang="es-ES" dirty="0"/>
              <a:t>Alucinaciones.</a:t>
            </a:r>
          </a:p>
          <a:p>
            <a:pPr lvl="1" eaLnBrk="1" hangingPunct="1"/>
            <a:r>
              <a:rPr lang="es-ES" dirty="0"/>
              <a:t>Taquicardia.</a:t>
            </a:r>
          </a:p>
        </p:txBody>
      </p:sp>
      <p:sp>
        <p:nvSpPr>
          <p:cNvPr id="2" name="1 Título"/>
          <p:cNvSpPr>
            <a:spLocks noGrp="1"/>
          </p:cNvSpPr>
          <p:nvPr>
            <p:ph type="title" idx="4294967295"/>
          </p:nvPr>
        </p:nvSpPr>
        <p:spPr>
          <a:xfrm>
            <a:off x="2971800" y="588963"/>
            <a:ext cx="6172200" cy="857250"/>
          </a:xfrm>
        </p:spPr>
        <p:txBody>
          <a:bodyPr/>
          <a:lstStyle/>
          <a:p>
            <a:pPr algn="ctr">
              <a:defRPr/>
            </a:pPr>
            <a:r>
              <a:rPr lang="es-ES" dirty="0"/>
              <a:t>FASE III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928813"/>
            <a:ext cx="6172200" cy="857250"/>
          </a:xfrm>
        </p:spPr>
        <p:txBody>
          <a:bodyPr/>
          <a:lstStyle/>
          <a:p>
            <a:r>
              <a:rPr lang="es-ES" dirty="0"/>
              <a:t>CONSUMO DE CIGARRILLO</a:t>
            </a:r>
            <a:endParaRPr lang="es-C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2500313" y="534988"/>
            <a:ext cx="6643687" cy="1189037"/>
          </a:xfrm>
        </p:spPr>
        <p:txBody>
          <a:bodyPr/>
          <a:lstStyle/>
          <a:p>
            <a:pPr>
              <a:defRPr/>
            </a:pPr>
            <a:r>
              <a:rPr lang="es-ES" dirty="0"/>
              <a:t>EL CONSUMO DE TABACO ES PERJUDICIAL PARA LA SALUD</a:t>
            </a:r>
          </a:p>
        </p:txBody>
      </p:sp>
      <p:pic>
        <p:nvPicPr>
          <p:cNvPr id="21507" name="Picture 2" descr="http://1.bp.blogspot.com/-K3XxX5dlcko/Td6_hOewwDI/AAAAAAAAAAc/bojbeJhxy4c/s350/cigarrillo_mata.jpg"/>
          <p:cNvPicPr>
            <a:picLocks noChangeAspect="1" noChangeArrowheads="1"/>
          </p:cNvPicPr>
          <p:nvPr/>
        </p:nvPicPr>
        <p:blipFill>
          <a:blip r:embed="rId2"/>
          <a:srcRect/>
          <a:stretch>
            <a:fillRect/>
          </a:stretch>
        </p:blipFill>
        <p:spPr bwMode="auto">
          <a:xfrm>
            <a:off x="1277541" y="1500180"/>
            <a:ext cx="2214563" cy="3643320"/>
          </a:xfrm>
          <a:prstGeom prst="rect">
            <a:avLst/>
          </a:prstGeom>
          <a:noFill/>
          <a:ln w="9525">
            <a:noFill/>
            <a:miter lim="800000"/>
            <a:headEnd/>
            <a:tailEnd/>
          </a:ln>
        </p:spPr>
      </p:pic>
      <p:pic>
        <p:nvPicPr>
          <p:cNvPr id="21508" name="Picture 4" descr="http://upinlove.com/602_0290WWJameyNewAlbany904.jpg"/>
          <p:cNvPicPr>
            <a:picLocks noChangeAspect="1" noChangeArrowheads="1"/>
          </p:cNvPicPr>
          <p:nvPr/>
        </p:nvPicPr>
        <p:blipFill>
          <a:blip r:embed="rId3"/>
          <a:srcRect/>
          <a:stretch>
            <a:fillRect/>
          </a:stretch>
        </p:blipFill>
        <p:spPr bwMode="auto">
          <a:xfrm>
            <a:off x="3492104" y="3598069"/>
            <a:ext cx="4427934" cy="1437085"/>
          </a:xfrm>
          <a:prstGeom prst="rect">
            <a:avLst/>
          </a:prstGeom>
          <a:noFill/>
          <a:ln w="9525">
            <a:noFill/>
            <a:miter lim="800000"/>
            <a:headEnd/>
            <a:tailEnd/>
          </a:ln>
        </p:spPr>
      </p:pic>
      <p:pic>
        <p:nvPicPr>
          <p:cNvPr id="21509" name="Picture 8" descr="http://www.mexicotop.com/uploads/fumar_3675.jpg"/>
          <p:cNvPicPr>
            <a:picLocks noChangeAspect="1" noChangeArrowheads="1"/>
          </p:cNvPicPr>
          <p:nvPr/>
        </p:nvPicPr>
        <p:blipFill>
          <a:blip r:embed="rId4"/>
          <a:srcRect/>
          <a:stretch>
            <a:fillRect/>
          </a:stretch>
        </p:blipFill>
        <p:spPr bwMode="auto">
          <a:xfrm>
            <a:off x="4356497" y="1553759"/>
            <a:ext cx="2143125" cy="196572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707356" y="278605"/>
            <a:ext cx="6000750" cy="800100"/>
          </a:xfrm>
        </p:spPr>
        <p:txBody>
          <a:bodyPr/>
          <a:lstStyle/>
          <a:p>
            <a:pPr algn="ctr"/>
            <a:r>
              <a:rPr lang="es-ES" sz="4050" u="sng" dirty="0">
                <a:latin typeface="Comic Sans MS" pitchFamily="66" charset="0"/>
                <a:ea typeface="CgCaponeLight" charset="-127"/>
              </a:rPr>
              <a:t>TABACO</a:t>
            </a:r>
            <a:r>
              <a:rPr lang="es-ES" dirty="0"/>
              <a:t> </a:t>
            </a:r>
          </a:p>
        </p:txBody>
      </p:sp>
      <p:sp>
        <p:nvSpPr>
          <p:cNvPr id="49155" name="Rectangle 3"/>
          <p:cNvSpPr>
            <a:spLocks noGrp="1" noChangeArrowheads="1"/>
          </p:cNvSpPr>
          <p:nvPr>
            <p:ph type="body" idx="4294967295"/>
          </p:nvPr>
        </p:nvSpPr>
        <p:spPr>
          <a:xfrm>
            <a:off x="957272" y="977897"/>
            <a:ext cx="6000750" cy="3200400"/>
          </a:xfrm>
        </p:spPr>
        <p:txBody>
          <a:bodyPr/>
          <a:lstStyle/>
          <a:p>
            <a:pPr algn="just">
              <a:lnSpc>
                <a:spcPct val="90000"/>
              </a:lnSpc>
              <a:buFont typeface="Wingdings" pitchFamily="2" charset="2"/>
              <a:buNone/>
            </a:pPr>
            <a:r>
              <a:rPr lang="es-ES_tradnl" sz="1800" dirty="0">
                <a:solidFill>
                  <a:srgbClr val="000000"/>
                </a:solidFill>
                <a:latin typeface="Century Gothic" pitchFamily="34" charset="0"/>
                <a:ea typeface="CgCaponeLight" charset="-127"/>
              </a:rPr>
              <a:t>    </a:t>
            </a:r>
            <a:r>
              <a:rPr lang="es-ES_tradnl" sz="1350" dirty="0">
                <a:solidFill>
                  <a:srgbClr val="000000"/>
                </a:solidFill>
                <a:latin typeface="Comic Sans MS" pitchFamily="66" charset="0"/>
                <a:ea typeface="CgCaponeLight" charset="-127"/>
              </a:rPr>
              <a:t>P</a:t>
            </a:r>
            <a:r>
              <a:rPr lang="es-ES" sz="1350" dirty="0" err="1">
                <a:solidFill>
                  <a:srgbClr val="000000"/>
                </a:solidFill>
                <a:latin typeface="Comic Sans MS" pitchFamily="66" charset="0"/>
                <a:ea typeface="CgCaponeLight" charset="-127"/>
              </a:rPr>
              <a:t>lanta</a:t>
            </a:r>
            <a:r>
              <a:rPr lang="es-ES" sz="1350" dirty="0">
                <a:solidFill>
                  <a:srgbClr val="000000"/>
                </a:solidFill>
                <a:latin typeface="Comic Sans MS" pitchFamily="66" charset="0"/>
                <a:ea typeface="CgCaponeLight" charset="-127"/>
              </a:rPr>
              <a:t> </a:t>
            </a:r>
            <a:r>
              <a:rPr lang="es-ES" sz="1350" dirty="0" err="1">
                <a:solidFill>
                  <a:srgbClr val="000000"/>
                </a:solidFill>
                <a:latin typeface="Comic Sans MS" pitchFamily="66" charset="0"/>
                <a:ea typeface="CgCaponeLight" charset="-127"/>
              </a:rPr>
              <a:t>solanacea</a:t>
            </a:r>
            <a:r>
              <a:rPr lang="es-ES" sz="1350" dirty="0">
                <a:solidFill>
                  <a:srgbClr val="000000"/>
                </a:solidFill>
                <a:latin typeface="Comic Sans MS" pitchFamily="66" charset="0"/>
                <a:ea typeface="CgCaponeLight" charset="-127"/>
              </a:rPr>
              <a:t>, la </a:t>
            </a:r>
            <a:r>
              <a:rPr lang="es-ES" sz="1350" dirty="0" err="1">
                <a:solidFill>
                  <a:srgbClr val="000000"/>
                </a:solidFill>
                <a:latin typeface="Comic Sans MS" pitchFamily="66" charset="0"/>
                <a:ea typeface="CgCaponeLight" charset="-127"/>
              </a:rPr>
              <a:t>Nicotiana</a:t>
            </a:r>
            <a:r>
              <a:rPr lang="es-ES" sz="1350" dirty="0">
                <a:solidFill>
                  <a:srgbClr val="000000"/>
                </a:solidFill>
                <a:latin typeface="Comic Sans MS" pitchFamily="66" charset="0"/>
                <a:ea typeface="CgCaponeLight" charset="-127"/>
              </a:rPr>
              <a:t> </a:t>
            </a:r>
            <a:r>
              <a:rPr lang="es-ES" sz="1350" dirty="0" err="1">
                <a:solidFill>
                  <a:srgbClr val="000000"/>
                </a:solidFill>
                <a:latin typeface="Comic Sans MS" pitchFamily="66" charset="0"/>
                <a:ea typeface="CgCaponeLight" charset="-127"/>
              </a:rPr>
              <a:t>tabacum</a:t>
            </a:r>
            <a:r>
              <a:rPr lang="es-ES" sz="1350" dirty="0">
                <a:solidFill>
                  <a:srgbClr val="000000"/>
                </a:solidFill>
                <a:latin typeface="Comic Sans MS" pitchFamily="66" charset="0"/>
                <a:ea typeface="CgCaponeLight" charset="-127"/>
              </a:rPr>
              <a:t>, de</a:t>
            </a:r>
            <a:r>
              <a:rPr lang="es-ES_tradnl" sz="1350" dirty="0">
                <a:solidFill>
                  <a:srgbClr val="000000"/>
                </a:solidFill>
                <a:latin typeface="Comic Sans MS" pitchFamily="66" charset="0"/>
                <a:cs typeface="Times New Roman" pitchFamily="18" charset="0"/>
              </a:rPr>
              <a:t> </a:t>
            </a:r>
            <a:r>
              <a:rPr lang="es-ES" sz="1350" dirty="0">
                <a:solidFill>
                  <a:srgbClr val="000000"/>
                </a:solidFill>
                <a:latin typeface="Comic Sans MS" pitchFamily="66" charset="0"/>
                <a:ea typeface="CgCaponeLight" charset="-127"/>
              </a:rPr>
              <a:t>cuyas hojas se obtienen distintas labores destinadas al consumo humano (cigarrillos, cigarros puros, picadura de pipa, rape, tabaco de mascar, </a:t>
            </a:r>
            <a:r>
              <a:rPr lang="es-ES" sz="1350" dirty="0" err="1">
                <a:solidFill>
                  <a:srgbClr val="000000"/>
                </a:solidFill>
                <a:latin typeface="Comic Sans MS" pitchFamily="66" charset="0"/>
                <a:ea typeface="CgCaponeLight" charset="-127"/>
              </a:rPr>
              <a:t>etc</a:t>
            </a:r>
            <a:r>
              <a:rPr lang="es-ES" sz="1350" dirty="0">
                <a:solidFill>
                  <a:srgbClr val="000000"/>
                </a:solidFill>
                <a:latin typeface="Comic Sans MS" pitchFamily="66" charset="0"/>
                <a:ea typeface="CgCaponeLight" charset="-127"/>
              </a:rPr>
              <a:t>).</a:t>
            </a:r>
            <a:endParaRPr lang="es-ES_tradnl" sz="1350" dirty="0">
              <a:solidFill>
                <a:srgbClr val="000000"/>
              </a:solidFill>
              <a:latin typeface="Comic Sans MS" pitchFamily="66" charset="0"/>
              <a:ea typeface="CgCaponeLight" charset="-127"/>
            </a:endParaRPr>
          </a:p>
          <a:p>
            <a:pPr algn="just">
              <a:lnSpc>
                <a:spcPct val="90000"/>
              </a:lnSpc>
              <a:buFont typeface="Wingdings" pitchFamily="2" charset="2"/>
              <a:buNone/>
            </a:pPr>
            <a:endParaRPr lang="es-ES" sz="600" dirty="0">
              <a:solidFill>
                <a:srgbClr val="000000"/>
              </a:solidFill>
              <a:latin typeface="Comic Sans MS" pitchFamily="66" charset="0"/>
              <a:ea typeface="CgCaponeLight" charset="-127"/>
            </a:endParaRPr>
          </a:p>
          <a:p>
            <a:pPr>
              <a:lnSpc>
                <a:spcPct val="90000"/>
              </a:lnSpc>
              <a:buClr>
                <a:schemeClr val="tx2"/>
              </a:buClr>
              <a:buFont typeface="Wingdings 2" pitchFamily="18" charset="2"/>
              <a:buChar char="ö"/>
            </a:pPr>
            <a:r>
              <a:rPr lang="es-ES" sz="1200" b="1" u="sng" dirty="0">
                <a:solidFill>
                  <a:schemeClr val="accent1"/>
                </a:solidFill>
                <a:latin typeface="Comic Sans MS" pitchFamily="66" charset="0"/>
                <a:ea typeface="CgCaponeLight" charset="-127"/>
              </a:rPr>
              <a:t>EFECTOS PSICOLÓGICOS</a:t>
            </a:r>
            <a:r>
              <a:rPr lang="es-ES" sz="1200" dirty="0">
                <a:solidFill>
                  <a:schemeClr val="accent1"/>
                </a:solidFill>
                <a:latin typeface="Comic Sans MS" pitchFamily="66" charset="0"/>
              </a:rPr>
              <a:t> </a:t>
            </a:r>
            <a:endParaRPr lang="es-ES_tradnl" sz="1200" dirty="0">
              <a:solidFill>
                <a:schemeClr val="accent1"/>
              </a:solidFill>
              <a:latin typeface="Comic Sans MS" pitchFamily="66" charset="0"/>
            </a:endParaRPr>
          </a:p>
          <a:p>
            <a:pPr>
              <a:lnSpc>
                <a:spcPct val="90000"/>
              </a:lnSpc>
              <a:buFont typeface="Wingdings" pitchFamily="2" charset="2"/>
              <a:buNone/>
            </a:pPr>
            <a:endParaRPr lang="es-ES_tradnl" sz="600" dirty="0">
              <a:solidFill>
                <a:schemeClr val="accent1"/>
              </a:solidFill>
              <a:latin typeface="Comic Sans MS" pitchFamily="66" charset="0"/>
            </a:endParaRPr>
          </a:p>
          <a:p>
            <a:pPr algn="just">
              <a:lnSpc>
                <a:spcPct val="90000"/>
              </a:lnSpc>
              <a:buFont typeface="Wingdings" pitchFamily="2" charset="2"/>
              <a:buNone/>
            </a:pPr>
            <a:r>
              <a:rPr lang="es-ES_tradnl" sz="120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El tabaco es consumido en busca de algunos efectos positivos, entre los que cabe destacar los siguientes:</a:t>
            </a: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Relajación</a:t>
            </a: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Sensación de mayor concentración</a:t>
            </a:r>
            <a:endParaRPr lang="es-ES_tradnl" sz="1350" dirty="0">
              <a:solidFill>
                <a:srgbClr val="000000"/>
              </a:solidFill>
              <a:latin typeface="Comic Sans MS" pitchFamily="66" charset="0"/>
              <a:ea typeface="CgCaponeLight" charset="-127"/>
            </a:endParaRPr>
          </a:p>
          <a:p>
            <a:pPr algn="just">
              <a:lnSpc>
                <a:spcPct val="90000"/>
              </a:lnSpc>
              <a:buFont typeface="Wingdings" pitchFamily="2" charset="2"/>
              <a:buNone/>
            </a:pPr>
            <a:endParaRPr lang="es-ES_tradnl" sz="600" dirty="0">
              <a:solidFill>
                <a:srgbClr val="000000"/>
              </a:solidFill>
              <a:latin typeface="Comic Sans MS" pitchFamily="66" charset="0"/>
              <a:ea typeface="CgCaponeLight" charset="-127"/>
            </a:endParaRPr>
          </a:p>
          <a:p>
            <a:pPr algn="just">
              <a:lnSpc>
                <a:spcPct val="90000"/>
              </a:lnSpc>
              <a:buClr>
                <a:schemeClr val="tx2"/>
              </a:buClr>
              <a:buFont typeface="Wingdings 2" pitchFamily="18" charset="2"/>
              <a:buChar char="ö"/>
            </a:pPr>
            <a:r>
              <a:rPr lang="es-ES" sz="1200" b="1" u="sng" dirty="0">
                <a:solidFill>
                  <a:schemeClr val="accent1"/>
                </a:solidFill>
                <a:latin typeface="Comic Sans MS" pitchFamily="66" charset="0"/>
                <a:ea typeface="CgCaponeLight" charset="-127"/>
              </a:rPr>
              <a:t>EFECTOS FISIOLÓGICOS</a:t>
            </a:r>
            <a:r>
              <a:rPr lang="es-ES" sz="1200" dirty="0">
                <a:solidFill>
                  <a:srgbClr val="000000"/>
                </a:solidFill>
                <a:latin typeface="Comic Sans MS" pitchFamily="66" charset="0"/>
                <a:ea typeface="CgCaponeLight" charset="-127"/>
              </a:rPr>
              <a:t> </a:t>
            </a:r>
            <a:endParaRPr lang="es-ES_tradnl" sz="1200" dirty="0">
              <a:solidFill>
                <a:srgbClr val="000000"/>
              </a:solidFill>
              <a:latin typeface="Comic Sans MS" pitchFamily="66" charset="0"/>
              <a:ea typeface="CgCaponeLight" charset="-127"/>
            </a:endParaRPr>
          </a:p>
          <a:p>
            <a:pPr algn="just">
              <a:lnSpc>
                <a:spcPct val="90000"/>
              </a:lnSpc>
              <a:buClr>
                <a:schemeClr val="tx2"/>
              </a:buClr>
              <a:buFont typeface="Wingdings 2" pitchFamily="18" charset="2"/>
              <a:buNone/>
            </a:pPr>
            <a:endParaRPr lang="es-ES_tradnl" sz="600" dirty="0">
              <a:solidFill>
                <a:srgbClr val="000000"/>
              </a:solidFill>
              <a:latin typeface="Comic Sans MS" pitchFamily="66" charset="0"/>
              <a:ea typeface="CgCaponeLight" charset="-127"/>
            </a:endParaRPr>
          </a:p>
          <a:p>
            <a:pPr algn="just">
              <a:lnSpc>
                <a:spcPct val="90000"/>
              </a:lnSpc>
              <a:buClr>
                <a:schemeClr val="tx2"/>
              </a:buClr>
              <a:buFont typeface="Wingdings" pitchFamily="2" charset="2"/>
              <a:buChar char="§"/>
            </a:pPr>
            <a:r>
              <a:rPr lang="es-ES" sz="1350" dirty="0">
                <a:latin typeface="Comic Sans MS" pitchFamily="66" charset="0"/>
                <a:ea typeface="CgCaponeLight" charset="-127"/>
              </a:rPr>
              <a:t>Disminución de la capacidad pulmonar.</a:t>
            </a:r>
            <a:endParaRPr lang="es-ES" sz="1350" dirty="0">
              <a:latin typeface="Comic Sans MS" pitchFamily="66" charset="0"/>
              <a:cs typeface="Times New Roman" pitchFamily="18" charset="0"/>
            </a:endParaRPr>
          </a:p>
          <a:p>
            <a:pPr algn="just">
              <a:lnSpc>
                <a:spcPct val="90000"/>
              </a:lnSpc>
              <a:buClr>
                <a:schemeClr val="tx2"/>
              </a:buClr>
              <a:buFont typeface="Wingdings" pitchFamily="2" charset="2"/>
              <a:buChar char="§"/>
            </a:pPr>
            <a:r>
              <a:rPr lang="es-ES" sz="1350" dirty="0">
                <a:latin typeface="Comic Sans MS" pitchFamily="66" charset="0"/>
                <a:ea typeface="CgCaponeLight" charset="-127"/>
              </a:rPr>
              <a:t>Merma de los sentidos del gusto y el olfato.</a:t>
            </a:r>
            <a:endParaRPr lang="es-ES" sz="1350" dirty="0">
              <a:latin typeface="Comic Sans MS" pitchFamily="66" charset="0"/>
              <a:cs typeface="Times New Roman" pitchFamily="18" charset="0"/>
            </a:endParaRPr>
          </a:p>
          <a:p>
            <a:pPr algn="just">
              <a:lnSpc>
                <a:spcPct val="90000"/>
              </a:lnSpc>
              <a:buClr>
                <a:schemeClr val="tx2"/>
              </a:buClr>
              <a:buFont typeface="Wingdings" pitchFamily="2" charset="2"/>
              <a:buChar char="§"/>
            </a:pPr>
            <a:r>
              <a:rPr lang="es-ES" sz="1350" dirty="0">
                <a:latin typeface="Comic Sans MS" pitchFamily="66" charset="0"/>
                <a:ea typeface="CgCaponeLight" charset="-127"/>
              </a:rPr>
              <a:t>Mal aliento.</a:t>
            </a:r>
            <a:endParaRPr lang="es-ES" sz="1350" dirty="0">
              <a:latin typeface="Comic Sans MS" pitchFamily="66" charset="0"/>
              <a:cs typeface="Times New Roman" pitchFamily="18" charset="0"/>
            </a:endParaRPr>
          </a:p>
          <a:p>
            <a:pPr algn="just">
              <a:lnSpc>
                <a:spcPct val="90000"/>
              </a:lnSpc>
              <a:buClr>
                <a:schemeClr val="tx2"/>
              </a:buClr>
              <a:buFont typeface="Wingdings" pitchFamily="2" charset="2"/>
              <a:buChar char="§"/>
            </a:pPr>
            <a:r>
              <a:rPr lang="es-ES" sz="1350" dirty="0">
                <a:latin typeface="Comic Sans MS" pitchFamily="66" charset="0"/>
                <a:ea typeface="CgCaponeLight" charset="-127"/>
              </a:rPr>
              <a:t>Color amarillento de dedos y dientes.</a:t>
            </a:r>
            <a:endParaRPr lang="es-ES" sz="1350" dirty="0">
              <a:latin typeface="Comic Sans MS" pitchFamily="66" charset="0"/>
              <a:cs typeface="Times New Roman" pitchFamily="18" charset="0"/>
            </a:endParaRPr>
          </a:p>
          <a:p>
            <a:pPr algn="just">
              <a:lnSpc>
                <a:spcPct val="90000"/>
              </a:lnSpc>
              <a:buClr>
                <a:schemeClr val="tx2"/>
              </a:buClr>
              <a:buFont typeface="Wingdings" pitchFamily="2" charset="2"/>
              <a:buChar char="§"/>
            </a:pPr>
            <a:r>
              <a:rPr lang="es-ES" sz="1350" dirty="0">
                <a:latin typeface="Comic Sans MS" pitchFamily="66" charset="0"/>
                <a:ea typeface="CgCaponeLight" charset="-127"/>
              </a:rPr>
              <a:t>Tos y expectoraciones, sobre todo matutinas</a:t>
            </a:r>
            <a:r>
              <a:rPr lang="es-ES" sz="1200" dirty="0">
                <a:latin typeface="Comic Sans MS" pitchFamily="66" charset="0"/>
                <a:ea typeface="CgCaponeLight" charset="-127"/>
              </a:rPr>
              <a:t> </a:t>
            </a:r>
            <a:endParaRPr lang="es-ES_tradnl" sz="1200" dirty="0">
              <a:latin typeface="Comic Sans MS" pitchFamily="66" charset="0"/>
              <a:ea typeface="CgCaponeLight" charset="-127"/>
            </a:endParaRPr>
          </a:p>
          <a:p>
            <a:pPr algn="just">
              <a:lnSpc>
                <a:spcPct val="90000"/>
              </a:lnSpc>
              <a:buFont typeface="Wingdings" pitchFamily="2" charset="2"/>
              <a:buNone/>
            </a:pPr>
            <a:endParaRPr lang="es-ES" sz="1200" dirty="0">
              <a:latin typeface="Comic Sans MS" pitchFamily="66" charset="0"/>
              <a:cs typeface="Times New Roman" pitchFamily="18" charset="0"/>
            </a:endParaRPr>
          </a:p>
          <a:p>
            <a:pPr algn="just">
              <a:lnSpc>
                <a:spcPct val="90000"/>
              </a:lnSpc>
              <a:buFont typeface="Wingdings" pitchFamily="2" charset="2"/>
              <a:buNone/>
            </a:pPr>
            <a:endParaRPr lang="es-ES" sz="1200" dirty="0">
              <a:solidFill>
                <a:srgbClr val="000000"/>
              </a:solidFill>
              <a:latin typeface="Comic Sans MS" pitchFamily="66" charset="0"/>
              <a:cs typeface="Times New Roman" pitchFamily="18" charset="0"/>
            </a:endParaRPr>
          </a:p>
          <a:p>
            <a:pPr algn="just">
              <a:lnSpc>
                <a:spcPct val="90000"/>
              </a:lnSpc>
              <a:buFont typeface="Wingdings" pitchFamily="2" charset="2"/>
              <a:buNone/>
            </a:pPr>
            <a:r>
              <a:rPr lang="es-ES" sz="1200" dirty="0">
                <a:solidFill>
                  <a:srgbClr val="000000"/>
                </a:solidFill>
                <a:latin typeface="Comic Sans MS" pitchFamily="66" charset="0"/>
                <a:ea typeface="CgCaponeLight" charset="-127"/>
              </a:rPr>
              <a:t> </a:t>
            </a:r>
            <a:endParaRPr lang="es-ES" sz="1200" dirty="0">
              <a:solidFill>
                <a:srgbClr val="000000"/>
              </a:solidFill>
              <a:latin typeface="Comic Sans MS" pitchFamily="66" charset="0"/>
              <a:cs typeface="Times New Roman" pitchFamily="18" charset="0"/>
            </a:endParaRPr>
          </a:p>
          <a:p>
            <a:pPr algn="just">
              <a:lnSpc>
                <a:spcPct val="90000"/>
              </a:lnSpc>
              <a:buFont typeface="Wingdings" pitchFamily="2" charset="2"/>
              <a:buNone/>
            </a:pPr>
            <a:endParaRPr lang="es-ES" sz="1200" dirty="0">
              <a:solidFill>
                <a:srgbClr val="000000"/>
              </a:solidFill>
              <a:latin typeface="Comic Sans MS" pitchFamily="66" charset="0"/>
              <a:cs typeface="Times New Roman" pitchFamily="18" charset="0"/>
            </a:endParaRPr>
          </a:p>
          <a:p>
            <a:pPr>
              <a:lnSpc>
                <a:spcPct val="90000"/>
              </a:lnSpc>
              <a:buFont typeface="Wingdings" pitchFamily="2" charset="2"/>
              <a:buNone/>
            </a:pPr>
            <a:endParaRPr lang="es-ES" sz="1200" dirty="0">
              <a:solidFill>
                <a:schemeClr val="accent1"/>
              </a:solidFill>
              <a:latin typeface="Comic Sans MS" pitchFamily="66" charset="0"/>
            </a:endParaRPr>
          </a:p>
        </p:txBody>
      </p:sp>
    </p:spTree>
    <p:extLst>
      <p:ext uri="{BB962C8B-B14F-4D97-AF65-F5344CB8AC3E}">
        <p14:creationId xmlns:p14="http://schemas.microsoft.com/office/powerpoint/2010/main" val="2158904703"/>
      </p:ext>
    </p:extLst>
  </p:cSld>
  <p:clrMapOvr>
    <a:masterClrMapping/>
  </p:clrMapOvr>
  <p:transition spd="slow" advClick="0" advTm="9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fltVal val="0"/>
                                          </p:val>
                                        </p:tav>
                                        <p:tav tm="100000">
                                          <p:val>
                                            <p:strVal val="#ppt_w"/>
                                          </p:val>
                                        </p:tav>
                                      </p:tavLst>
                                    </p:anim>
                                    <p:anim calcmode="lin" valueType="num">
                                      <p:cBhvr>
                                        <p:cTn id="8" dur="1000" fill="hold"/>
                                        <p:tgtEl>
                                          <p:spTgt spid="49154"/>
                                        </p:tgtEl>
                                        <p:attrNameLst>
                                          <p:attrName>ppt_h</p:attrName>
                                        </p:attrNameLst>
                                      </p:cBhvr>
                                      <p:tavLst>
                                        <p:tav tm="0">
                                          <p:val>
                                            <p:fltVal val="0"/>
                                          </p:val>
                                        </p:tav>
                                        <p:tav tm="100000">
                                          <p:val>
                                            <p:strVal val="#ppt_h"/>
                                          </p:val>
                                        </p:tav>
                                      </p:tavLst>
                                    </p:anim>
                                    <p:anim calcmode="lin" valueType="num">
                                      <p:cBhvr>
                                        <p:cTn id="9" dur="1000" fill="hold"/>
                                        <p:tgtEl>
                                          <p:spTgt spid="491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1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15" dur="500"/>
                                        <p:tgtEl>
                                          <p:spTgt spid="4915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20" dur="500"/>
                                        <p:tgtEl>
                                          <p:spTgt spid="4915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9155">
                                            <p:txEl>
                                              <p:pRg st="4" end="4"/>
                                            </p:txEl>
                                          </p:spTgt>
                                        </p:tgtEl>
                                        <p:attrNameLst>
                                          <p:attrName>style.visibility</p:attrName>
                                        </p:attrNameLst>
                                      </p:cBhvr>
                                      <p:to>
                                        <p:strVal val="visible"/>
                                      </p:to>
                                    </p:set>
                                    <p:animEffect transition="in" filter="blinds(horizontal)">
                                      <p:cBhvr>
                                        <p:cTn id="25" dur="500"/>
                                        <p:tgtEl>
                                          <p:spTgt spid="4915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9155">
                                            <p:txEl>
                                              <p:pRg st="6" end="6"/>
                                            </p:txEl>
                                          </p:spTgt>
                                        </p:tgtEl>
                                        <p:attrNameLst>
                                          <p:attrName>style.visibility</p:attrName>
                                        </p:attrNameLst>
                                      </p:cBhvr>
                                      <p:to>
                                        <p:strVal val="visible"/>
                                      </p:to>
                                    </p:set>
                                    <p:animEffect transition="in" filter="blinds(horizontal)">
                                      <p:cBhvr>
                                        <p:cTn id="30" dur="500"/>
                                        <p:tgtEl>
                                          <p:spTgt spid="49155">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9155">
                                            <p:txEl>
                                              <p:pRg st="8" end="8"/>
                                            </p:txEl>
                                          </p:spTgt>
                                        </p:tgtEl>
                                        <p:attrNameLst>
                                          <p:attrName>style.visibility</p:attrName>
                                        </p:attrNameLst>
                                      </p:cBhvr>
                                      <p:to>
                                        <p:strVal val="visible"/>
                                      </p:to>
                                    </p:set>
                                    <p:animEffect transition="in" filter="blinds(horizontal)">
                                      <p:cBhvr>
                                        <p:cTn id="35" dur="500"/>
                                        <p:tgtEl>
                                          <p:spTgt spid="49155">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9155">
                                            <p:txEl>
                                              <p:pRg st="9" end="9"/>
                                            </p:txEl>
                                          </p:spTgt>
                                        </p:tgtEl>
                                        <p:attrNameLst>
                                          <p:attrName>style.visibility</p:attrName>
                                        </p:attrNameLst>
                                      </p:cBhvr>
                                      <p:to>
                                        <p:strVal val="visible"/>
                                      </p:to>
                                    </p:set>
                                    <p:animEffect transition="in" filter="blinds(horizontal)">
                                      <p:cBhvr>
                                        <p:cTn id="40" dur="500"/>
                                        <p:tgtEl>
                                          <p:spTgt spid="49155">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9155">
                                            <p:txEl>
                                              <p:pRg st="10" end="10"/>
                                            </p:txEl>
                                          </p:spTgt>
                                        </p:tgtEl>
                                        <p:attrNameLst>
                                          <p:attrName>style.visibility</p:attrName>
                                        </p:attrNameLst>
                                      </p:cBhvr>
                                      <p:to>
                                        <p:strVal val="visible"/>
                                      </p:to>
                                    </p:set>
                                    <p:animEffect transition="in" filter="blinds(horizontal)">
                                      <p:cBhvr>
                                        <p:cTn id="45" dur="500"/>
                                        <p:tgtEl>
                                          <p:spTgt spid="49155">
                                            <p:txEl>
                                              <p:pRg st="10" end="1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9155">
                                            <p:txEl>
                                              <p:pRg st="11" end="11"/>
                                            </p:txEl>
                                          </p:spTgt>
                                        </p:tgtEl>
                                        <p:attrNameLst>
                                          <p:attrName>style.visibility</p:attrName>
                                        </p:attrNameLst>
                                      </p:cBhvr>
                                      <p:to>
                                        <p:strVal val="visible"/>
                                      </p:to>
                                    </p:set>
                                    <p:animEffect transition="in" filter="blinds(horizontal)">
                                      <p:cBhvr>
                                        <p:cTn id="50" dur="500"/>
                                        <p:tgtEl>
                                          <p:spTgt spid="49155">
                                            <p:txEl>
                                              <p:pRg st="11" end="1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9155">
                                            <p:txEl>
                                              <p:pRg st="12" end="12"/>
                                            </p:txEl>
                                          </p:spTgt>
                                        </p:tgtEl>
                                        <p:attrNameLst>
                                          <p:attrName>style.visibility</p:attrName>
                                        </p:attrNameLst>
                                      </p:cBhvr>
                                      <p:to>
                                        <p:strVal val="visible"/>
                                      </p:to>
                                    </p:set>
                                    <p:animEffect transition="in" filter="blinds(horizontal)">
                                      <p:cBhvr>
                                        <p:cTn id="55" dur="500"/>
                                        <p:tgtEl>
                                          <p:spTgt spid="49155">
                                            <p:txEl>
                                              <p:pRg st="12" end="12"/>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9155">
                                            <p:txEl>
                                              <p:pRg st="15" end="15"/>
                                            </p:txEl>
                                          </p:spTgt>
                                        </p:tgtEl>
                                        <p:attrNameLst>
                                          <p:attrName>style.visibility</p:attrName>
                                        </p:attrNameLst>
                                      </p:cBhvr>
                                      <p:to>
                                        <p:strVal val="visible"/>
                                      </p:to>
                                    </p:set>
                                    <p:animEffect transition="in" filter="blinds(horizontal)">
                                      <p:cBhvr>
                                        <p:cTn id="60" dur="500"/>
                                        <p:tgtEl>
                                          <p:spTgt spid="4915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noGrp="1"/>
          </p:cNvSpPr>
          <p:nvPr>
            <p:ph idx="4294967295"/>
          </p:nvPr>
        </p:nvSpPr>
        <p:spPr>
          <a:xfrm>
            <a:off x="0" y="1481138"/>
            <a:ext cx="3302000" cy="3394075"/>
          </a:xfrm>
        </p:spPr>
        <p:txBody>
          <a:bodyPr/>
          <a:lstStyle/>
          <a:p>
            <a:pPr eaLnBrk="1" hangingPunct="1"/>
            <a:r>
              <a:rPr lang="es-ES" dirty="0"/>
              <a:t>Dientes amarillos.</a:t>
            </a:r>
          </a:p>
          <a:p>
            <a:pPr eaLnBrk="1" hangingPunct="1"/>
            <a:r>
              <a:rPr lang="es-ES" dirty="0"/>
              <a:t>Manchas en los pulmones.</a:t>
            </a:r>
          </a:p>
          <a:p>
            <a:pPr eaLnBrk="1" hangingPunct="1"/>
            <a:r>
              <a:rPr lang="es-ES" dirty="0"/>
              <a:t>Disminución de la capacidad pulmonar.</a:t>
            </a:r>
          </a:p>
          <a:p>
            <a:pPr eaLnBrk="1" hangingPunct="1"/>
            <a:r>
              <a:rPr lang="es-ES" dirty="0"/>
              <a:t>Impotencia y frigidez.</a:t>
            </a:r>
          </a:p>
          <a:p>
            <a:pPr eaLnBrk="1" hangingPunct="1"/>
            <a:r>
              <a:rPr lang="es-ES" dirty="0"/>
              <a:t>EPOC.</a:t>
            </a:r>
          </a:p>
          <a:p>
            <a:pPr eaLnBrk="1" hangingPunct="1"/>
            <a:r>
              <a:rPr lang="es-ES" dirty="0"/>
              <a:t>Cáncer. </a:t>
            </a:r>
          </a:p>
        </p:txBody>
      </p:sp>
      <p:sp>
        <p:nvSpPr>
          <p:cNvPr id="2" name="1 Título"/>
          <p:cNvSpPr>
            <a:spLocks noGrp="1"/>
          </p:cNvSpPr>
          <p:nvPr>
            <p:ph type="title" idx="4294967295"/>
          </p:nvPr>
        </p:nvSpPr>
        <p:spPr>
          <a:xfrm>
            <a:off x="0" y="428625"/>
            <a:ext cx="6172200" cy="857250"/>
          </a:xfrm>
        </p:spPr>
        <p:txBody>
          <a:bodyPr>
            <a:normAutofit fontScale="90000"/>
          </a:bodyPr>
          <a:lstStyle/>
          <a:p>
            <a:pPr algn="ctr">
              <a:defRPr/>
            </a:pPr>
            <a:r>
              <a:rPr lang="es-ES" dirty="0"/>
              <a:t>CONSECUENCIAS DEL CONSUMO DE TABACO</a:t>
            </a:r>
          </a:p>
        </p:txBody>
      </p:sp>
      <p:pic>
        <p:nvPicPr>
          <p:cNvPr id="24580" name="Picture 2" descr="http://www.ucm.edu.co/bienestar/wp-content/uploads/2010/10/Imagen2.png"/>
          <p:cNvPicPr>
            <a:picLocks noChangeAspect="1" noChangeArrowheads="1"/>
          </p:cNvPicPr>
          <p:nvPr/>
        </p:nvPicPr>
        <p:blipFill>
          <a:blip r:embed="rId2"/>
          <a:srcRect/>
          <a:stretch>
            <a:fillRect/>
          </a:stretch>
        </p:blipFill>
        <p:spPr bwMode="auto">
          <a:xfrm>
            <a:off x="4407703" y="1496616"/>
            <a:ext cx="1557338" cy="1021556"/>
          </a:xfrm>
          <a:prstGeom prst="rect">
            <a:avLst/>
          </a:prstGeom>
          <a:noFill/>
          <a:ln w="9525">
            <a:noFill/>
            <a:miter lim="800000"/>
            <a:headEnd/>
            <a:tailEnd/>
          </a:ln>
        </p:spPr>
      </p:pic>
      <p:pic>
        <p:nvPicPr>
          <p:cNvPr id="24581" name="Picture 4" descr="http://t0.gstatic.com/images?q=tbn:ANd9GcS2DU-We644V_tbUbaP2c3hstk3IVasRPBS6oxVU50pBiYMFCcc6w"/>
          <p:cNvPicPr>
            <a:picLocks noChangeAspect="1" noChangeArrowheads="1"/>
          </p:cNvPicPr>
          <p:nvPr/>
        </p:nvPicPr>
        <p:blipFill>
          <a:blip r:embed="rId3"/>
          <a:srcRect/>
          <a:stretch>
            <a:fillRect/>
          </a:stretch>
        </p:blipFill>
        <p:spPr bwMode="auto">
          <a:xfrm>
            <a:off x="4463654" y="2607485"/>
            <a:ext cx="1878806" cy="2160984"/>
          </a:xfrm>
          <a:prstGeom prst="rect">
            <a:avLst/>
          </a:prstGeom>
          <a:noFill/>
          <a:ln w="9525">
            <a:noFill/>
            <a:miter lim="800000"/>
            <a:headEnd/>
            <a:tailEnd/>
          </a:ln>
        </p:spPr>
      </p:pic>
      <p:pic>
        <p:nvPicPr>
          <p:cNvPr id="24582" name="Picture 11" descr="antitabaco1"/>
          <p:cNvPicPr>
            <a:picLocks noChangeAspect="1" noChangeArrowheads="1"/>
          </p:cNvPicPr>
          <p:nvPr/>
        </p:nvPicPr>
        <p:blipFill>
          <a:blip r:embed="rId4"/>
          <a:srcRect/>
          <a:stretch>
            <a:fillRect/>
          </a:stretch>
        </p:blipFill>
        <p:spPr bwMode="auto">
          <a:xfrm>
            <a:off x="6350794" y="1221581"/>
            <a:ext cx="1569244" cy="356354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482600"/>
            <a:ext cx="6172200" cy="857250"/>
          </a:xfrm>
        </p:spPr>
        <p:txBody>
          <a:bodyPr/>
          <a:lstStyle/>
          <a:p>
            <a:pPr>
              <a:defRPr/>
            </a:pPr>
            <a:r>
              <a:rPr lang="es-ES" dirty="0"/>
              <a:t>MAS IMÁGENES IMPACTANTES</a:t>
            </a:r>
          </a:p>
        </p:txBody>
      </p:sp>
      <p:pic>
        <p:nvPicPr>
          <p:cNvPr id="25603" name="Picture 2" descr="http://1.bp.blogspot.com/_uDXDHECZ8Mc/SwxWiW1VxFI/AAAAAAAAAAw/1UFHGlH5o5A/s400/tabaquismo2.jpg"/>
          <p:cNvPicPr>
            <a:picLocks noChangeAspect="1" noChangeArrowheads="1"/>
          </p:cNvPicPr>
          <p:nvPr/>
        </p:nvPicPr>
        <p:blipFill>
          <a:blip r:embed="rId2"/>
          <a:srcRect/>
          <a:stretch>
            <a:fillRect/>
          </a:stretch>
        </p:blipFill>
        <p:spPr bwMode="auto">
          <a:xfrm>
            <a:off x="1439466" y="1221582"/>
            <a:ext cx="1550194" cy="1621631"/>
          </a:xfrm>
          <a:prstGeom prst="rect">
            <a:avLst/>
          </a:prstGeom>
          <a:noFill/>
          <a:ln w="9525">
            <a:noFill/>
            <a:miter lim="800000"/>
            <a:headEnd/>
            <a:tailEnd/>
          </a:ln>
        </p:spPr>
      </p:pic>
      <p:pic>
        <p:nvPicPr>
          <p:cNvPr id="25604" name="Picture 4" descr="http://t3.gstatic.com/images?q=tbn:ANd9GcRZDZKpkWG_nRUsSduApbgNBKYp_hljLvAgQWH5rOtx58IHBUJl"/>
          <p:cNvPicPr>
            <a:picLocks noChangeAspect="1" noChangeArrowheads="1"/>
          </p:cNvPicPr>
          <p:nvPr/>
        </p:nvPicPr>
        <p:blipFill>
          <a:blip r:embed="rId3"/>
          <a:srcRect/>
          <a:stretch>
            <a:fillRect/>
          </a:stretch>
        </p:blipFill>
        <p:spPr bwMode="auto">
          <a:xfrm>
            <a:off x="1709738" y="3112294"/>
            <a:ext cx="2371725" cy="1835944"/>
          </a:xfrm>
          <a:prstGeom prst="rect">
            <a:avLst/>
          </a:prstGeom>
          <a:noFill/>
          <a:ln w="9525">
            <a:noFill/>
            <a:miter lim="800000"/>
            <a:headEnd/>
            <a:tailEnd/>
          </a:ln>
        </p:spPr>
      </p:pic>
      <p:pic>
        <p:nvPicPr>
          <p:cNvPr id="25605" name="Picture 6" descr="http://t3.gstatic.com/images?q=tbn:ANd9GcSp2Yesr548a-fkmfboe57SggVYGeVf73LU2r3bU0lWkvCA4z3_"/>
          <p:cNvPicPr>
            <a:picLocks noChangeAspect="1" noChangeArrowheads="1"/>
          </p:cNvPicPr>
          <p:nvPr/>
        </p:nvPicPr>
        <p:blipFill>
          <a:blip r:embed="rId4"/>
          <a:srcRect/>
          <a:stretch>
            <a:fillRect/>
          </a:stretch>
        </p:blipFill>
        <p:spPr bwMode="auto">
          <a:xfrm>
            <a:off x="3492104" y="1113235"/>
            <a:ext cx="1691878" cy="1890713"/>
          </a:xfrm>
          <a:prstGeom prst="rect">
            <a:avLst/>
          </a:prstGeom>
          <a:noFill/>
          <a:ln w="9525">
            <a:noFill/>
            <a:miter lim="800000"/>
            <a:headEnd/>
            <a:tailEnd/>
          </a:ln>
        </p:spPr>
      </p:pic>
      <p:pic>
        <p:nvPicPr>
          <p:cNvPr id="25606" name="Picture 9" descr="Vista Previa de la imagen"/>
          <p:cNvPicPr>
            <a:picLocks noChangeAspect="1" noChangeArrowheads="1"/>
          </p:cNvPicPr>
          <p:nvPr/>
        </p:nvPicPr>
        <p:blipFill>
          <a:blip r:embed="rId5"/>
          <a:srcRect/>
          <a:stretch>
            <a:fillRect/>
          </a:stretch>
        </p:blipFill>
        <p:spPr bwMode="auto">
          <a:xfrm>
            <a:off x="5436394" y="1113235"/>
            <a:ext cx="2268141" cy="367307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195263"/>
            <a:ext cx="6607175" cy="971550"/>
          </a:xfrm>
        </p:spPr>
        <p:txBody>
          <a:bodyPr/>
          <a:lstStyle/>
          <a:p>
            <a:pPr algn="ctr"/>
            <a:br>
              <a:rPr lang="es-ES_tradnl" sz="3000" dirty="0">
                <a:latin typeface="Comic Sans MS" pitchFamily="66" charset="0"/>
                <a:cs typeface="Times New Roman" pitchFamily="18" charset="0"/>
              </a:rPr>
            </a:br>
            <a:r>
              <a:rPr lang="es-ES" sz="3000" dirty="0">
                <a:latin typeface="Comic Sans MS" pitchFamily="66" charset="0"/>
                <a:cs typeface="Times New Roman" pitchFamily="18" charset="0"/>
              </a:rPr>
              <a:t>¿ QUÉ ENTENDEMOS POR DROGAS?</a:t>
            </a:r>
            <a:r>
              <a:rPr lang="es-ES" sz="3000" dirty="0">
                <a:latin typeface="Century Gothic" pitchFamily="34" charset="0"/>
              </a:rPr>
              <a:t> </a:t>
            </a:r>
          </a:p>
        </p:txBody>
      </p:sp>
      <p:sp>
        <p:nvSpPr>
          <p:cNvPr id="3075" name="Rectangle 3"/>
          <p:cNvSpPr>
            <a:spLocks noGrp="1" noChangeArrowheads="1"/>
          </p:cNvSpPr>
          <p:nvPr>
            <p:ph type="body" idx="4294967295"/>
          </p:nvPr>
        </p:nvSpPr>
        <p:spPr>
          <a:xfrm>
            <a:off x="1714500" y="1854993"/>
            <a:ext cx="6172200" cy="2916238"/>
          </a:xfrm>
        </p:spPr>
        <p:txBody>
          <a:bodyPr/>
          <a:lstStyle/>
          <a:p>
            <a:pPr algn="just">
              <a:buFont typeface="Wingdings" pitchFamily="2" charset="2"/>
              <a:buNone/>
            </a:pPr>
            <a:r>
              <a:rPr lang="es-ES_tradnl" sz="1500" dirty="0">
                <a:solidFill>
                  <a:srgbClr val="000000"/>
                </a:solidFill>
                <a:latin typeface="Century Gothic" pitchFamily="34" charset="0"/>
                <a:cs typeface="Arial" pitchFamily="34" charset="0"/>
              </a:rPr>
              <a:t>    </a:t>
            </a:r>
          </a:p>
          <a:p>
            <a:pPr algn="just">
              <a:buFont typeface="Wingdings" pitchFamily="2" charset="2"/>
              <a:buNone/>
            </a:pPr>
            <a:r>
              <a:rPr lang="es-ES_tradnl" sz="1500" dirty="0">
                <a:solidFill>
                  <a:srgbClr val="000000"/>
                </a:solidFill>
                <a:latin typeface="Century Gothic" pitchFamily="34" charset="0"/>
                <a:cs typeface="Arial" pitchFamily="34" charset="0"/>
              </a:rPr>
              <a:t>    </a:t>
            </a:r>
          </a:p>
          <a:p>
            <a:pPr algn="just">
              <a:buFont typeface="Wingdings" pitchFamily="2" charset="2"/>
              <a:buNone/>
            </a:pPr>
            <a:r>
              <a:rPr lang="es-ES_tradnl" sz="1500" dirty="0">
                <a:solidFill>
                  <a:srgbClr val="000000"/>
                </a:solidFill>
                <a:latin typeface="Century Gothic" pitchFamily="34" charset="0"/>
                <a:cs typeface="Arial" pitchFamily="34" charset="0"/>
              </a:rPr>
              <a:t>    </a:t>
            </a:r>
            <a:r>
              <a:rPr lang="es-ES" sz="1800" b="1" u="sng" dirty="0">
                <a:solidFill>
                  <a:schemeClr val="accent1"/>
                </a:solidFill>
                <a:latin typeface="Comic Sans MS" pitchFamily="66" charset="0"/>
                <a:cs typeface="Arial" pitchFamily="34" charset="0"/>
              </a:rPr>
              <a:t>“Droga”</a:t>
            </a:r>
            <a:r>
              <a:rPr lang="es-ES" sz="1800" dirty="0">
                <a:solidFill>
                  <a:srgbClr val="000000"/>
                </a:solidFill>
                <a:latin typeface="Comic Sans MS" pitchFamily="66" charset="0"/>
                <a:cs typeface="Arial" pitchFamily="34" charset="0"/>
              </a:rPr>
              <a:t> es toda sustancia que, introducida en el organismo por cualquier vía de administración, produce una alteración de algún modo, del natural funcionamiento del sistema nervioso central del individuo y es, además, susceptible de crear dependencia, ya sea psicológica, física o ambas.</a:t>
            </a:r>
          </a:p>
        </p:txBody>
      </p:sp>
    </p:spTree>
    <p:extLst>
      <p:ext uri="{BB962C8B-B14F-4D97-AF65-F5344CB8AC3E}">
        <p14:creationId xmlns:p14="http://schemas.microsoft.com/office/powerpoint/2010/main" val="839593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p:cTn id="13"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p:cTn id="19"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0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p:cTn id="25"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07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3.gstatic.com/images?q=tbn:ANd9GcRRMhm1-prY-8jYkrmLYt-PkPlZpN8_fOjvXqoxlp9MBqr4M6uQ"/>
          <p:cNvPicPr>
            <a:picLocks noChangeAspect="1" noChangeArrowheads="1"/>
          </p:cNvPicPr>
          <p:nvPr/>
        </p:nvPicPr>
        <p:blipFill>
          <a:blip r:embed="rId2"/>
          <a:srcRect/>
          <a:stretch>
            <a:fillRect/>
          </a:stretch>
        </p:blipFill>
        <p:spPr bwMode="auto">
          <a:xfrm>
            <a:off x="1143000" y="589346"/>
            <a:ext cx="2025254" cy="1674019"/>
          </a:xfrm>
          <a:prstGeom prst="rect">
            <a:avLst/>
          </a:prstGeom>
          <a:noFill/>
          <a:ln w="9525">
            <a:noFill/>
            <a:miter lim="800000"/>
            <a:headEnd/>
            <a:tailEnd/>
          </a:ln>
        </p:spPr>
      </p:pic>
      <p:pic>
        <p:nvPicPr>
          <p:cNvPr id="26627" name="Picture 4" descr="http://intercambia.net/temas/imagenes/cigarrillo2.gif"/>
          <p:cNvPicPr>
            <a:picLocks noChangeAspect="1" noChangeArrowheads="1"/>
          </p:cNvPicPr>
          <p:nvPr/>
        </p:nvPicPr>
        <p:blipFill>
          <a:blip r:embed="rId3"/>
          <a:srcRect/>
          <a:stretch>
            <a:fillRect/>
          </a:stretch>
        </p:blipFill>
        <p:spPr bwMode="auto">
          <a:xfrm>
            <a:off x="4893472" y="725965"/>
            <a:ext cx="3081335" cy="4247276"/>
          </a:xfrm>
          <a:prstGeom prst="rect">
            <a:avLst/>
          </a:prstGeom>
          <a:noFill/>
          <a:ln w="9525">
            <a:noFill/>
            <a:miter lim="800000"/>
            <a:headEnd/>
            <a:tailEnd/>
          </a:ln>
        </p:spPr>
      </p:pic>
      <p:pic>
        <p:nvPicPr>
          <p:cNvPr id="26628" name="Picture 6" descr="http://t3.gstatic.com/images?q=tbn:ANd9GcSEs56fbG74BTX3o32jerHa-q3l04-PdXXnlyvOqU0uDj65oBoH-Q"/>
          <p:cNvPicPr>
            <a:picLocks noChangeAspect="1" noChangeArrowheads="1"/>
          </p:cNvPicPr>
          <p:nvPr/>
        </p:nvPicPr>
        <p:blipFill>
          <a:blip r:embed="rId4"/>
          <a:srcRect/>
          <a:stretch>
            <a:fillRect/>
          </a:stretch>
        </p:blipFill>
        <p:spPr bwMode="auto">
          <a:xfrm>
            <a:off x="1250133" y="2303858"/>
            <a:ext cx="1944291" cy="2591991"/>
          </a:xfrm>
          <a:prstGeom prst="rect">
            <a:avLst/>
          </a:prstGeom>
          <a:noFill/>
          <a:ln w="9525">
            <a:noFill/>
            <a:miter lim="800000"/>
            <a:headEnd/>
            <a:tailEnd/>
          </a:ln>
        </p:spPr>
      </p:pic>
      <p:pic>
        <p:nvPicPr>
          <p:cNvPr id="26629" name="Picture 8" descr="http://t0.gstatic.com/images?q=tbn:ANd9GcTAPOiOvRfY-r5Nu8oeYyQZsc1lw2HHPIoooevLPKlyX3pDC9nQIQ"/>
          <p:cNvPicPr>
            <a:picLocks noChangeAspect="1" noChangeArrowheads="1"/>
          </p:cNvPicPr>
          <p:nvPr/>
        </p:nvPicPr>
        <p:blipFill>
          <a:blip r:embed="rId5"/>
          <a:srcRect/>
          <a:stretch>
            <a:fillRect/>
          </a:stretch>
        </p:blipFill>
        <p:spPr bwMode="auto">
          <a:xfrm>
            <a:off x="3339694" y="750081"/>
            <a:ext cx="1403747" cy="417912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874838"/>
            <a:ext cx="6172200" cy="857250"/>
          </a:xfrm>
        </p:spPr>
        <p:txBody>
          <a:bodyPr/>
          <a:lstStyle/>
          <a:p>
            <a:r>
              <a:rPr lang="es-ES" dirty="0"/>
              <a:t>ALUCINÓGENOS</a:t>
            </a:r>
            <a:endParaRPr lang="es-C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0" cy="0"/>
          </a:xfrm>
        </p:spPr>
        <p:txBody>
          <a:bodyPr/>
          <a:lstStyle/>
          <a:p>
            <a:pPr>
              <a:buNone/>
            </a:pPr>
            <a:endParaRPr lang="es-MX" sz="2700" b="1" dirty="0"/>
          </a:p>
          <a:p>
            <a:pPr>
              <a:buNone/>
            </a:pPr>
            <a:endParaRPr lang="es-MX" sz="2700" b="1" dirty="0"/>
          </a:p>
          <a:p>
            <a:pPr algn="just">
              <a:buNone/>
            </a:pPr>
            <a:r>
              <a:rPr lang="es-MX" sz="2700" b="1" dirty="0"/>
              <a:t>“ </a:t>
            </a:r>
            <a:r>
              <a:rPr lang="es-MX" b="1" dirty="0"/>
              <a:t>LA NATURALEZA NO DAÑA... </a:t>
            </a:r>
          </a:p>
          <a:p>
            <a:pPr>
              <a:buNone/>
            </a:pPr>
            <a:r>
              <a:rPr lang="es-MX" b="1" dirty="0"/>
              <a:t>LA MARIHUANA ES NATURALEZA LUEGO ELLA NO  DAÑA</a:t>
            </a:r>
            <a:r>
              <a:rPr lang="es-MX" sz="3300" b="1" dirty="0"/>
              <a:t> ”</a:t>
            </a:r>
          </a:p>
          <a:p>
            <a:pPr>
              <a:buNone/>
            </a:pPr>
            <a:endParaRPr lang="es-MX" sz="3300" dirty="0"/>
          </a:p>
          <a:p>
            <a:pPr>
              <a:buNone/>
            </a:pPr>
            <a:r>
              <a:rPr lang="es-MX" b="1" dirty="0"/>
              <a:t>“ LA MARIHUANA ES MENOS NOCIVA QUE EL CIGARRILLO.. </a:t>
            </a:r>
          </a:p>
          <a:p>
            <a:pPr>
              <a:buNone/>
            </a:pPr>
            <a:r>
              <a:rPr lang="es-MX" b="1" dirty="0"/>
              <a:t>EL CIGARRILLO TIENE QUIMICOS”</a:t>
            </a:r>
            <a:endParaRPr lang="es-ES" b="1" dirty="0"/>
          </a:p>
          <a:p>
            <a:pPr>
              <a:buNone/>
            </a:pPr>
            <a:endParaRPr lang="es-C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143250" y="105569"/>
            <a:ext cx="6000750" cy="457200"/>
          </a:xfrm>
        </p:spPr>
        <p:txBody>
          <a:bodyPr/>
          <a:lstStyle/>
          <a:p>
            <a:pPr algn="ctr"/>
            <a:r>
              <a:rPr lang="es-ES" sz="4050" u="sng" dirty="0">
                <a:latin typeface="Comic Sans MS" pitchFamily="66" charset="0"/>
                <a:cs typeface="Times New Roman" pitchFamily="18" charset="0"/>
              </a:rPr>
              <a:t>CANNABIS</a:t>
            </a:r>
            <a:r>
              <a:rPr lang="es-ES" dirty="0">
                <a:solidFill>
                  <a:srgbClr val="FF6600"/>
                </a:solidFill>
              </a:rPr>
              <a:t> </a:t>
            </a:r>
          </a:p>
        </p:txBody>
      </p:sp>
      <p:sp>
        <p:nvSpPr>
          <p:cNvPr id="9219" name="Rectangle 3"/>
          <p:cNvSpPr>
            <a:spLocks noGrp="1" noChangeArrowheads="1"/>
          </p:cNvSpPr>
          <p:nvPr>
            <p:ph type="body" idx="4294967295"/>
          </p:nvPr>
        </p:nvSpPr>
        <p:spPr>
          <a:xfrm>
            <a:off x="57152" y="785014"/>
            <a:ext cx="5829300" cy="3429000"/>
          </a:xfrm>
        </p:spPr>
        <p:txBody>
          <a:bodyPr/>
          <a:lstStyle/>
          <a:p>
            <a:pPr algn="just">
              <a:lnSpc>
                <a:spcPct val="90000"/>
              </a:lnSpc>
              <a:buFont typeface="Wingdings" pitchFamily="2" charset="2"/>
              <a:buNone/>
            </a:pPr>
            <a:r>
              <a:rPr lang="es-ES_tradnl" sz="1200" dirty="0">
                <a:solidFill>
                  <a:srgbClr val="000000"/>
                </a:solidFill>
                <a:latin typeface="Century Gothic" pitchFamily="34" charset="0"/>
                <a:ea typeface="CgCaponeLight" charset="-127"/>
              </a:rPr>
              <a:t>      </a:t>
            </a:r>
            <a:r>
              <a:rPr lang="es-ES_tradnl" sz="1350" dirty="0">
                <a:solidFill>
                  <a:srgbClr val="000000"/>
                </a:solidFill>
                <a:latin typeface="Comic Sans MS" pitchFamily="66" charset="0"/>
                <a:ea typeface="CgCaponeLight" charset="-127"/>
              </a:rPr>
              <a:t>P</a:t>
            </a:r>
            <a:r>
              <a:rPr lang="es-ES" sz="1350" dirty="0" err="1">
                <a:solidFill>
                  <a:srgbClr val="000000"/>
                </a:solidFill>
                <a:latin typeface="Comic Sans MS" pitchFamily="66" charset="0"/>
                <a:ea typeface="CgCaponeLight" charset="-127"/>
              </a:rPr>
              <a:t>lanta</a:t>
            </a:r>
            <a:r>
              <a:rPr lang="es-ES" sz="1350" dirty="0">
                <a:solidFill>
                  <a:srgbClr val="000000"/>
                </a:solidFill>
                <a:latin typeface="Comic Sans MS" pitchFamily="66" charset="0"/>
                <a:ea typeface="CgCaponeLight" charset="-127"/>
              </a:rPr>
              <a:t> con cuya resina, hojas y flores se elaboran las sustancias psicoactivas m</a:t>
            </a:r>
            <a:r>
              <a:rPr lang="es-ES_tradnl" sz="1350" dirty="0">
                <a:solidFill>
                  <a:srgbClr val="000000"/>
                </a:solidFill>
                <a:latin typeface="Comic Sans MS" pitchFamily="66" charset="0"/>
                <a:ea typeface="CgCaponeLight" charset="-127"/>
              </a:rPr>
              <a:t>á</a:t>
            </a:r>
            <a:r>
              <a:rPr lang="es-ES" sz="1350" dirty="0">
                <a:solidFill>
                  <a:srgbClr val="000000"/>
                </a:solidFill>
                <a:latin typeface="Comic Sans MS" pitchFamily="66" charset="0"/>
                <a:ea typeface="CgCaponeLight" charset="-127"/>
              </a:rPr>
              <a:t>s conocidas ( hachís y marihuana ) y mas utilizadas entre las drogas ilegales.</a:t>
            </a:r>
            <a:endParaRPr lang="es-ES" sz="1350" dirty="0">
              <a:solidFill>
                <a:srgbClr val="000000"/>
              </a:solidFill>
              <a:latin typeface="Comic Sans MS" pitchFamily="66" charset="0"/>
              <a:cs typeface="Times New Roman" pitchFamily="18" charset="0"/>
            </a:endParaRPr>
          </a:p>
          <a:p>
            <a:pPr>
              <a:lnSpc>
                <a:spcPct val="90000"/>
              </a:lnSpc>
              <a:buFont typeface="Wingdings" pitchFamily="2" charset="2"/>
              <a:buNone/>
            </a:pPr>
            <a:endParaRPr lang="es-ES_tradnl" sz="600" u="sng" dirty="0">
              <a:solidFill>
                <a:srgbClr val="FF6600"/>
              </a:solidFill>
              <a:latin typeface="Comic Sans MS" pitchFamily="66" charset="0"/>
              <a:ea typeface="CgCaponeLight" charset="-127"/>
            </a:endParaRPr>
          </a:p>
          <a:p>
            <a:pPr>
              <a:lnSpc>
                <a:spcPct val="90000"/>
              </a:lnSpc>
              <a:buClr>
                <a:schemeClr val="tx2"/>
              </a:buClr>
              <a:buFont typeface="Wingdings 2" pitchFamily="18" charset="2"/>
              <a:buChar char="ö"/>
            </a:pPr>
            <a:r>
              <a:rPr lang="es-ES" sz="1350" b="1" u="sng" dirty="0">
                <a:solidFill>
                  <a:schemeClr val="accent1"/>
                </a:solidFill>
                <a:latin typeface="Comic Sans MS" pitchFamily="66" charset="0"/>
                <a:ea typeface="CgCaponeLight" charset="-127"/>
              </a:rPr>
              <a:t>EFECTOS PSICOLÓGICOS</a:t>
            </a:r>
            <a:r>
              <a:rPr lang="es-ES" sz="1350" dirty="0">
                <a:solidFill>
                  <a:srgbClr val="000000"/>
                </a:solidFill>
                <a:latin typeface="Comic Sans MS" pitchFamily="66" charset="0"/>
                <a:cs typeface="Times New Roman" pitchFamily="18" charset="0"/>
              </a:rPr>
              <a:t> </a:t>
            </a:r>
            <a:endParaRPr lang="es-ES_tradnl" sz="1350" dirty="0">
              <a:solidFill>
                <a:srgbClr val="000000"/>
              </a:solidFill>
              <a:latin typeface="Comic Sans MS" pitchFamily="66" charset="0"/>
              <a:cs typeface="Times New Roman" pitchFamily="18" charset="0"/>
            </a:endParaRPr>
          </a:p>
          <a:p>
            <a:pPr>
              <a:lnSpc>
                <a:spcPct val="90000"/>
              </a:lnSpc>
              <a:buFont typeface="Wingdings" pitchFamily="2" charset="2"/>
              <a:buNone/>
            </a:pPr>
            <a:endParaRPr lang="es-ES_tradnl" sz="600" dirty="0">
              <a:solidFill>
                <a:srgbClr val="000000"/>
              </a:solidFill>
              <a:latin typeface="Comic Sans MS" pitchFamily="66" charset="0"/>
              <a:ea typeface="CgCaponeLight" charset="-127"/>
            </a:endParaRPr>
          </a:p>
          <a:p>
            <a:pPr algn="just">
              <a:lnSpc>
                <a:spcPct val="90000"/>
              </a:lnSpc>
              <a:buFont typeface="Wingdings" pitchFamily="2" charset="2"/>
              <a:buNone/>
            </a:pP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Relajación</a:t>
            </a: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Desinhibición.</a:t>
            </a:r>
            <a:endParaRPr lang="es-ES" sz="1350" dirty="0">
              <a:solidFill>
                <a:srgbClr val="000000"/>
              </a:solidFill>
              <a:latin typeface="Comic Sans MS" pitchFamily="66" charset="0"/>
              <a:cs typeface="Times New Roman" pitchFamily="18" charset="0"/>
            </a:endParaRPr>
          </a:p>
          <a:p>
            <a:pPr algn="just">
              <a:lnSpc>
                <a:spcPct val="90000"/>
              </a:lnSpc>
              <a:buFont typeface="Wingdings" pitchFamily="2" charset="2"/>
              <a:buNone/>
            </a:pPr>
            <a:r>
              <a:rPr lang="es-ES_tradnl" sz="1350" dirty="0">
                <a:solidFill>
                  <a:srgbClr val="000000"/>
                </a:solidFill>
                <a:latin typeface="Comic Sans MS" pitchFamily="66" charset="0"/>
                <a:ea typeface="CgCaponeLight" charset="-127"/>
              </a:rPr>
              <a:t>    L</a:t>
            </a:r>
            <a:r>
              <a:rPr lang="es-ES" sz="1350" dirty="0">
                <a:solidFill>
                  <a:srgbClr val="000000"/>
                </a:solidFill>
                <a:latin typeface="Comic Sans MS" pitchFamily="66" charset="0"/>
                <a:ea typeface="CgCaponeLight" charset="-127"/>
              </a:rPr>
              <a:t>lentitud en el paso del tiempo.</a:t>
            </a:r>
            <a:r>
              <a:rPr lang="es-ES_tradnl" sz="1350" dirty="0">
                <a:solidFill>
                  <a:srgbClr val="000000"/>
                </a:solidFill>
                <a:latin typeface="Comic Sans MS" pitchFamily="66" charset="0"/>
                <a:cs typeface="Times New Roman" pitchFamily="18" charset="0"/>
              </a:rPr>
              <a:t>            </a:t>
            </a:r>
            <a:r>
              <a:rPr lang="es-ES" sz="1350" dirty="0">
                <a:solidFill>
                  <a:srgbClr val="000000"/>
                </a:solidFill>
                <a:latin typeface="Comic Sans MS" pitchFamily="66" charset="0"/>
                <a:ea typeface="CgCaponeLight" charset="-127"/>
              </a:rPr>
              <a:t>Somnolencia</a:t>
            </a:r>
            <a:r>
              <a:rPr lang="es-ES_tradnl" sz="1350" dirty="0">
                <a:solidFill>
                  <a:srgbClr val="000000"/>
                </a:solidFill>
                <a:latin typeface="Comic Sans MS" pitchFamily="66" charset="0"/>
                <a:ea typeface="CgCaponeLight" charset="-127"/>
              </a:rPr>
              <a:t>                                      </a:t>
            </a:r>
          </a:p>
          <a:p>
            <a:pPr algn="just">
              <a:lnSpc>
                <a:spcPct val="90000"/>
              </a:lnSpc>
              <a:buFont typeface="Wingdings" pitchFamily="2" charset="2"/>
              <a:buNone/>
            </a:pP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Alteraciones sensoriales </a:t>
            </a: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Dificultad en el ejercicio.</a:t>
            </a:r>
            <a:endParaRPr lang="es-ES" sz="1350" dirty="0">
              <a:solidFill>
                <a:srgbClr val="000000"/>
              </a:solidFill>
              <a:latin typeface="Comic Sans MS" pitchFamily="66" charset="0"/>
              <a:cs typeface="Times New Roman" pitchFamily="18" charset="0"/>
            </a:endParaRPr>
          </a:p>
          <a:p>
            <a:pPr algn="just">
              <a:lnSpc>
                <a:spcPct val="90000"/>
              </a:lnSpc>
              <a:buFont typeface="Wingdings" pitchFamily="2" charset="2"/>
              <a:buNone/>
            </a:pP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Incapacidad para expresarse</a:t>
            </a: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Incapacidad d</a:t>
            </a:r>
            <a:r>
              <a:rPr lang="es-ES_tradnl" sz="1350" dirty="0">
                <a:solidFill>
                  <a:srgbClr val="000000"/>
                </a:solidFill>
                <a:latin typeface="Comic Sans MS" pitchFamily="66" charset="0"/>
                <a:ea typeface="CgCaponeLight" charset="-127"/>
              </a:rPr>
              <a:t>e</a:t>
            </a:r>
            <a:r>
              <a:rPr lang="es-ES" sz="1350" dirty="0">
                <a:solidFill>
                  <a:srgbClr val="000000"/>
                </a:solidFill>
                <a:latin typeface="Comic Sans MS" pitchFamily="66" charset="0"/>
                <a:ea typeface="CgCaponeLight" charset="-127"/>
              </a:rPr>
              <a:t>concentración</a:t>
            </a:r>
            <a:endParaRPr lang="es-ES" sz="1350" dirty="0">
              <a:solidFill>
                <a:srgbClr val="000000"/>
              </a:solidFill>
              <a:latin typeface="Comic Sans MS" pitchFamily="66" charset="0"/>
              <a:cs typeface="Times New Roman" pitchFamily="18" charset="0"/>
            </a:endParaRPr>
          </a:p>
          <a:p>
            <a:pPr algn="just">
              <a:lnSpc>
                <a:spcPct val="90000"/>
              </a:lnSpc>
              <a:buFont typeface="Wingdings" pitchFamily="2" charset="2"/>
              <a:buNone/>
            </a:pPr>
            <a:r>
              <a:rPr lang="es-ES" sz="1350" dirty="0">
                <a:solidFill>
                  <a:srgbClr val="000000"/>
                </a:solidFill>
                <a:latin typeface="Comic Sans MS" pitchFamily="66" charset="0"/>
                <a:ea typeface="CgCaponeLight" charset="-127"/>
              </a:rPr>
              <a:t> </a:t>
            </a:r>
            <a:endParaRPr lang="es-ES_tradnl" sz="1350" dirty="0">
              <a:solidFill>
                <a:srgbClr val="000000"/>
              </a:solidFill>
              <a:latin typeface="Comic Sans MS" pitchFamily="66" charset="0"/>
              <a:ea typeface="CgCaponeLight" charset="-127"/>
            </a:endParaRPr>
          </a:p>
          <a:p>
            <a:pPr algn="just">
              <a:lnSpc>
                <a:spcPct val="90000"/>
              </a:lnSpc>
              <a:buClr>
                <a:schemeClr val="tx2"/>
              </a:buClr>
              <a:buFont typeface="Wingdings 2" pitchFamily="18" charset="2"/>
              <a:buChar char="ö"/>
            </a:pPr>
            <a:r>
              <a:rPr lang="es-ES" sz="1350" b="1" u="sng" dirty="0">
                <a:solidFill>
                  <a:schemeClr val="accent1"/>
                </a:solidFill>
                <a:latin typeface="Comic Sans MS" pitchFamily="66" charset="0"/>
                <a:ea typeface="CgCaponeLight" charset="-127"/>
              </a:rPr>
              <a:t>EFECTOS FISIOLÓGICOS</a:t>
            </a:r>
            <a:r>
              <a:rPr lang="es-ES" sz="1350" dirty="0">
                <a:solidFill>
                  <a:srgbClr val="000000"/>
                </a:solidFill>
                <a:latin typeface="Comic Sans MS" pitchFamily="66" charset="0"/>
                <a:ea typeface="CgCaponeLight" charset="-127"/>
              </a:rPr>
              <a:t> </a:t>
            </a:r>
            <a:endParaRPr lang="es-ES_tradnl" sz="1350" dirty="0">
              <a:solidFill>
                <a:srgbClr val="000000"/>
              </a:solidFill>
              <a:latin typeface="Comic Sans MS" pitchFamily="66" charset="0"/>
              <a:ea typeface="CgCaponeLight" charset="-127"/>
            </a:endParaRPr>
          </a:p>
          <a:p>
            <a:pPr algn="just">
              <a:lnSpc>
                <a:spcPct val="90000"/>
              </a:lnSpc>
              <a:buFont typeface="Wingdings" pitchFamily="2" charset="2"/>
              <a:buNone/>
            </a:pPr>
            <a:endParaRPr lang="es-ES_tradnl" sz="600" dirty="0">
              <a:solidFill>
                <a:srgbClr val="000000"/>
              </a:solidFill>
              <a:latin typeface="Comic Sans MS" pitchFamily="66" charset="0"/>
              <a:ea typeface="CgCaponeLight" charset="-127"/>
            </a:endParaRPr>
          </a:p>
          <a:p>
            <a:pPr algn="just">
              <a:lnSpc>
                <a:spcPct val="90000"/>
              </a:lnSpc>
              <a:buFont typeface="Wingdings" pitchFamily="2" charset="2"/>
              <a:buNone/>
            </a:pP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Aumento del apetito.</a:t>
            </a: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Sequedad de la boca</a:t>
            </a:r>
            <a:endParaRPr lang="es-ES" sz="1350" dirty="0">
              <a:solidFill>
                <a:srgbClr val="000000"/>
              </a:solidFill>
              <a:latin typeface="Comic Sans MS" pitchFamily="66" charset="0"/>
              <a:cs typeface="Times New Roman" pitchFamily="18" charset="0"/>
            </a:endParaRPr>
          </a:p>
          <a:p>
            <a:pPr algn="just">
              <a:lnSpc>
                <a:spcPct val="90000"/>
              </a:lnSpc>
              <a:buFont typeface="Wingdings" pitchFamily="2" charset="2"/>
              <a:buNone/>
            </a:pP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Ojos brillantes y enrojecidos.</a:t>
            </a: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Taquicardia.</a:t>
            </a:r>
            <a:endParaRPr lang="es-ES" sz="1350" dirty="0">
              <a:solidFill>
                <a:srgbClr val="000000"/>
              </a:solidFill>
              <a:latin typeface="Comic Sans MS" pitchFamily="66" charset="0"/>
              <a:cs typeface="Times New Roman" pitchFamily="18" charset="0"/>
            </a:endParaRPr>
          </a:p>
          <a:p>
            <a:pPr algn="just">
              <a:lnSpc>
                <a:spcPct val="90000"/>
              </a:lnSpc>
              <a:buFont typeface="Wingdings" pitchFamily="2" charset="2"/>
              <a:buNone/>
            </a:pP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Sudoración.</a:t>
            </a: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Somnolencia.</a:t>
            </a:r>
            <a:endParaRPr lang="es-ES" sz="1350" dirty="0">
              <a:solidFill>
                <a:srgbClr val="000000"/>
              </a:solidFill>
              <a:latin typeface="Comic Sans MS" pitchFamily="66" charset="0"/>
              <a:cs typeface="Times New Roman" pitchFamily="18" charset="0"/>
            </a:endParaRPr>
          </a:p>
          <a:p>
            <a:pPr algn="just">
              <a:lnSpc>
                <a:spcPct val="90000"/>
              </a:lnSpc>
              <a:buFont typeface="Wingdings" pitchFamily="2" charset="2"/>
              <a:buNone/>
            </a:pPr>
            <a:r>
              <a:rPr lang="es-ES_tradnl" sz="1350" dirty="0">
                <a:solidFill>
                  <a:srgbClr val="000000"/>
                </a:solidFill>
                <a:latin typeface="Comic Sans MS" pitchFamily="66" charset="0"/>
                <a:ea typeface="CgCaponeLight" charset="-127"/>
              </a:rPr>
              <a:t>    </a:t>
            </a:r>
            <a:r>
              <a:rPr lang="es-ES" sz="1350" dirty="0">
                <a:solidFill>
                  <a:srgbClr val="000000"/>
                </a:solidFill>
                <a:latin typeface="Comic Sans MS" pitchFamily="66" charset="0"/>
                <a:ea typeface="CgCaponeLight" charset="-127"/>
              </a:rPr>
              <a:t>Descoordinación de movimientos.</a:t>
            </a:r>
            <a:endParaRPr lang="es-ES" sz="1350" dirty="0">
              <a:solidFill>
                <a:srgbClr val="000000"/>
              </a:solidFill>
              <a:latin typeface="Comic Sans MS" pitchFamily="66" charset="0"/>
              <a:cs typeface="Times New Roman" pitchFamily="18" charset="0"/>
            </a:endParaRPr>
          </a:p>
          <a:p>
            <a:pPr algn="just">
              <a:lnSpc>
                <a:spcPct val="90000"/>
              </a:lnSpc>
              <a:buFont typeface="Wingdings" pitchFamily="2" charset="2"/>
              <a:buNone/>
            </a:pPr>
            <a:endParaRPr lang="es-ES" sz="1350" dirty="0">
              <a:solidFill>
                <a:srgbClr val="000000"/>
              </a:solidFill>
              <a:latin typeface="Comic Sans MS" pitchFamily="66" charset="0"/>
              <a:cs typeface="Times New Roman" pitchFamily="18" charset="0"/>
            </a:endParaRPr>
          </a:p>
          <a:p>
            <a:pPr>
              <a:lnSpc>
                <a:spcPct val="90000"/>
              </a:lnSpc>
              <a:buFont typeface="Wingdings" pitchFamily="2" charset="2"/>
              <a:buNone/>
            </a:pPr>
            <a:endParaRPr lang="es-ES" sz="1050" dirty="0">
              <a:solidFill>
                <a:srgbClr val="000000"/>
              </a:solidFill>
              <a:cs typeface="Times New Roman" pitchFamily="18" charset="0"/>
            </a:endParaRPr>
          </a:p>
        </p:txBody>
      </p:sp>
    </p:spTree>
    <p:extLst>
      <p:ext uri="{BB962C8B-B14F-4D97-AF65-F5344CB8AC3E}">
        <p14:creationId xmlns:p14="http://schemas.microsoft.com/office/powerpoint/2010/main" val="3807026416"/>
      </p:ext>
    </p:extLst>
  </p:cSld>
  <p:clrMapOvr>
    <a:masterClrMapping/>
  </p:clrMapOvr>
  <p:transition spd="slow" advClick="0" advTm="9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blinds(horizontal)">
                                      <p:cBhvr>
                                        <p:cTn id="15" dur="500"/>
                                        <p:tgtEl>
                                          <p:spTgt spid="921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animEffect transition="in" filter="blinds(horizontal)">
                                      <p:cBhvr>
                                        <p:cTn id="20" dur="500"/>
                                        <p:tgtEl>
                                          <p:spTgt spid="921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blinds(horizontal)">
                                      <p:cBhvr>
                                        <p:cTn id="25" dur="500"/>
                                        <p:tgtEl>
                                          <p:spTgt spid="921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blinds(horizontal)">
                                      <p:cBhvr>
                                        <p:cTn id="30" dur="500"/>
                                        <p:tgtEl>
                                          <p:spTgt spid="9219">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animEffect transition="in" filter="blinds(horizontal)">
                                      <p:cBhvr>
                                        <p:cTn id="35" dur="500"/>
                                        <p:tgtEl>
                                          <p:spTgt spid="9219">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219">
                                            <p:txEl>
                                              <p:pRg st="7" end="7"/>
                                            </p:txEl>
                                          </p:spTgt>
                                        </p:tgtEl>
                                        <p:attrNameLst>
                                          <p:attrName>style.visibility</p:attrName>
                                        </p:attrNameLst>
                                      </p:cBhvr>
                                      <p:to>
                                        <p:strVal val="visible"/>
                                      </p:to>
                                    </p:set>
                                    <p:animEffect transition="in" filter="blinds(horizontal)">
                                      <p:cBhvr>
                                        <p:cTn id="40" dur="500"/>
                                        <p:tgtEl>
                                          <p:spTgt spid="9219">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219">
                                            <p:txEl>
                                              <p:pRg st="8" end="8"/>
                                            </p:txEl>
                                          </p:spTgt>
                                        </p:tgtEl>
                                        <p:attrNameLst>
                                          <p:attrName>style.visibility</p:attrName>
                                        </p:attrNameLst>
                                      </p:cBhvr>
                                      <p:to>
                                        <p:strVal val="visible"/>
                                      </p:to>
                                    </p:set>
                                    <p:animEffect transition="in" filter="blinds(horizontal)">
                                      <p:cBhvr>
                                        <p:cTn id="45" dur="500"/>
                                        <p:tgtEl>
                                          <p:spTgt spid="9219">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9219">
                                            <p:txEl>
                                              <p:pRg st="9" end="9"/>
                                            </p:txEl>
                                          </p:spTgt>
                                        </p:tgtEl>
                                        <p:attrNameLst>
                                          <p:attrName>style.visibility</p:attrName>
                                        </p:attrNameLst>
                                      </p:cBhvr>
                                      <p:to>
                                        <p:strVal val="visible"/>
                                      </p:to>
                                    </p:set>
                                    <p:animEffect transition="in" filter="blinds(horizontal)">
                                      <p:cBhvr>
                                        <p:cTn id="50" dur="500"/>
                                        <p:tgtEl>
                                          <p:spTgt spid="9219">
                                            <p:txEl>
                                              <p:pRg st="9" end="9"/>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219">
                                            <p:txEl>
                                              <p:pRg st="11" end="11"/>
                                            </p:txEl>
                                          </p:spTgt>
                                        </p:tgtEl>
                                        <p:attrNameLst>
                                          <p:attrName>style.visibility</p:attrName>
                                        </p:attrNameLst>
                                      </p:cBhvr>
                                      <p:to>
                                        <p:strVal val="visible"/>
                                      </p:to>
                                    </p:set>
                                    <p:animEffect transition="in" filter="blinds(horizontal)">
                                      <p:cBhvr>
                                        <p:cTn id="55" dur="500"/>
                                        <p:tgtEl>
                                          <p:spTgt spid="9219">
                                            <p:txEl>
                                              <p:pRg st="11" end="1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9219">
                                            <p:txEl>
                                              <p:pRg st="12" end="12"/>
                                            </p:txEl>
                                          </p:spTgt>
                                        </p:tgtEl>
                                        <p:attrNameLst>
                                          <p:attrName>style.visibility</p:attrName>
                                        </p:attrNameLst>
                                      </p:cBhvr>
                                      <p:to>
                                        <p:strVal val="visible"/>
                                      </p:to>
                                    </p:set>
                                    <p:animEffect transition="in" filter="blinds(horizontal)">
                                      <p:cBhvr>
                                        <p:cTn id="60" dur="500"/>
                                        <p:tgtEl>
                                          <p:spTgt spid="9219">
                                            <p:txEl>
                                              <p:pRg st="12" end="12"/>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9219">
                                            <p:txEl>
                                              <p:pRg st="13" end="13"/>
                                            </p:txEl>
                                          </p:spTgt>
                                        </p:tgtEl>
                                        <p:attrNameLst>
                                          <p:attrName>style.visibility</p:attrName>
                                        </p:attrNameLst>
                                      </p:cBhvr>
                                      <p:to>
                                        <p:strVal val="visible"/>
                                      </p:to>
                                    </p:set>
                                    <p:animEffect transition="in" filter="blinds(horizontal)">
                                      <p:cBhvr>
                                        <p:cTn id="65" dur="500"/>
                                        <p:tgtEl>
                                          <p:spTgt spid="9219">
                                            <p:txEl>
                                              <p:pRg st="13" end="13"/>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9219">
                                            <p:txEl>
                                              <p:pRg st="14" end="14"/>
                                            </p:txEl>
                                          </p:spTgt>
                                        </p:tgtEl>
                                        <p:attrNameLst>
                                          <p:attrName>style.visibility</p:attrName>
                                        </p:attrNameLst>
                                      </p:cBhvr>
                                      <p:to>
                                        <p:strVal val="visible"/>
                                      </p:to>
                                    </p:set>
                                    <p:animEffect transition="in" filter="blinds(horizontal)">
                                      <p:cBhvr>
                                        <p:cTn id="70" dur="500"/>
                                        <p:tgtEl>
                                          <p:spTgt spid="92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628650"/>
            <a:ext cx="6858000" cy="857250"/>
          </a:xfrm>
        </p:spPr>
        <p:txBody>
          <a:bodyPr/>
          <a:lstStyle/>
          <a:p>
            <a:pPr algn="ctr"/>
            <a:r>
              <a:rPr lang="es-ES" dirty="0">
                <a:effectLst>
                  <a:outerShdw blurRad="38100" dist="38100" dir="2700000" algn="tl">
                    <a:srgbClr val="C0C0C0"/>
                  </a:outerShdw>
                </a:effectLst>
                <a:latin typeface="Comic Sans MS" pitchFamily="66" charset="0"/>
                <a:ea typeface="CgCaponeLight" charset="-127"/>
              </a:rPr>
              <a:t>PRINCIPALES CONSECUENCIAS</a:t>
            </a:r>
            <a:br>
              <a:rPr lang="es-ES_tradnl" dirty="0">
                <a:effectLst>
                  <a:outerShdw blurRad="38100" dist="38100" dir="2700000" algn="tl">
                    <a:srgbClr val="C0C0C0"/>
                  </a:outerShdw>
                </a:effectLst>
                <a:latin typeface="Comic Sans MS" pitchFamily="66" charset="0"/>
                <a:ea typeface="CgCaponeLight" charset="-127"/>
              </a:rPr>
            </a:br>
            <a:r>
              <a:rPr lang="es-ES_tradnl" dirty="0">
                <a:effectLst>
                  <a:outerShdw blurRad="38100" dist="38100" dir="2700000" algn="tl">
                    <a:srgbClr val="C0C0C0"/>
                  </a:outerShdw>
                </a:effectLst>
                <a:latin typeface="Comic Sans MS" pitchFamily="66" charset="0"/>
                <a:ea typeface="CgCaponeLight" charset="-127"/>
              </a:rPr>
              <a:t>ORGÁNICAS</a:t>
            </a:r>
            <a:endParaRPr lang="es-ES" dirty="0">
              <a:effectLst>
                <a:outerShdw blurRad="38100" dist="38100" dir="2700000" algn="tl">
                  <a:srgbClr val="C0C0C0"/>
                </a:outerShdw>
              </a:effectLst>
              <a:latin typeface="Comic Sans MS" pitchFamily="66" charset="0"/>
            </a:endParaRPr>
          </a:p>
        </p:txBody>
      </p:sp>
      <p:sp>
        <p:nvSpPr>
          <p:cNvPr id="10243" name="Rectangle 3"/>
          <p:cNvSpPr>
            <a:spLocks noGrp="1" noChangeArrowheads="1"/>
          </p:cNvSpPr>
          <p:nvPr>
            <p:ph type="body" idx="4294967295"/>
          </p:nvPr>
        </p:nvSpPr>
        <p:spPr>
          <a:xfrm>
            <a:off x="0" y="1978025"/>
            <a:ext cx="6000750" cy="2686050"/>
          </a:xfrm>
        </p:spPr>
        <p:txBody>
          <a:bodyPr/>
          <a:lstStyle/>
          <a:p>
            <a:pPr algn="just">
              <a:lnSpc>
                <a:spcPct val="90000"/>
              </a:lnSpc>
              <a:buClr>
                <a:schemeClr val="tx2"/>
              </a:buClr>
            </a:pPr>
            <a:r>
              <a:rPr lang="es-ES" sz="1350" b="1" u="sng" dirty="0">
                <a:solidFill>
                  <a:schemeClr val="accent1"/>
                </a:solidFill>
                <a:latin typeface="Comic Sans MS" pitchFamily="66" charset="0"/>
                <a:ea typeface="CgCaponeLight" charset="-127"/>
              </a:rPr>
              <a:t>RESPIRATORIAS:</a:t>
            </a:r>
            <a:r>
              <a:rPr lang="es-ES" sz="1350" dirty="0">
                <a:solidFill>
                  <a:srgbClr val="000000"/>
                </a:solidFill>
                <a:latin typeface="Comic Sans MS" pitchFamily="66" charset="0"/>
                <a:ea typeface="CgCaponeLight" charset="-127"/>
              </a:rPr>
              <a:t> tos crónica y bronquitis en consumidores habituales de dosis elevadas.</a:t>
            </a:r>
            <a:endParaRPr lang="es-ES_tradnl" sz="1350" dirty="0">
              <a:solidFill>
                <a:srgbClr val="000000"/>
              </a:solidFill>
              <a:latin typeface="Comic Sans MS" pitchFamily="66" charset="0"/>
              <a:ea typeface="CgCaponeLight" charset="-127"/>
            </a:endParaRPr>
          </a:p>
          <a:p>
            <a:pPr algn="just">
              <a:lnSpc>
                <a:spcPct val="90000"/>
              </a:lnSpc>
              <a:buFont typeface="Wingdings" pitchFamily="2" charset="2"/>
              <a:buNone/>
            </a:pPr>
            <a:endParaRPr lang="es-ES" sz="1350" dirty="0">
              <a:solidFill>
                <a:srgbClr val="000000"/>
              </a:solidFill>
              <a:latin typeface="Comic Sans MS" pitchFamily="66" charset="0"/>
              <a:cs typeface="Times New Roman" pitchFamily="18" charset="0"/>
            </a:endParaRPr>
          </a:p>
          <a:p>
            <a:pPr algn="just">
              <a:lnSpc>
                <a:spcPct val="90000"/>
              </a:lnSpc>
              <a:buClr>
                <a:schemeClr val="tx2"/>
              </a:buClr>
            </a:pPr>
            <a:r>
              <a:rPr lang="es-ES" sz="1350" b="1" u="sng" dirty="0">
                <a:solidFill>
                  <a:schemeClr val="accent1"/>
                </a:solidFill>
                <a:latin typeface="Comic Sans MS" pitchFamily="66" charset="0"/>
                <a:ea typeface="CgCaponeLight" charset="-127"/>
              </a:rPr>
              <a:t>CARDIOVASCULARES:</a:t>
            </a:r>
            <a:r>
              <a:rPr lang="es-ES" sz="1350" dirty="0">
                <a:solidFill>
                  <a:srgbClr val="000000"/>
                </a:solidFill>
                <a:latin typeface="Comic Sans MS" pitchFamily="66" charset="0"/>
                <a:ea typeface="CgCaponeLight" charset="-127"/>
              </a:rPr>
              <a:t> empeoramiento de síntomas en personas que padezcan hipertensión o insuficiencia cardiaca.</a:t>
            </a:r>
            <a:endParaRPr lang="es-ES" sz="1350" dirty="0">
              <a:solidFill>
                <a:srgbClr val="000000"/>
              </a:solidFill>
              <a:latin typeface="Comic Sans MS" pitchFamily="66" charset="0"/>
              <a:cs typeface="Times New Roman" pitchFamily="18" charset="0"/>
            </a:endParaRPr>
          </a:p>
          <a:p>
            <a:pPr algn="just">
              <a:lnSpc>
                <a:spcPct val="90000"/>
              </a:lnSpc>
              <a:buFont typeface="Wingdings" pitchFamily="2" charset="2"/>
              <a:buNone/>
            </a:pPr>
            <a:endParaRPr lang="es-ES" sz="1350" dirty="0">
              <a:solidFill>
                <a:srgbClr val="000000"/>
              </a:solidFill>
              <a:latin typeface="Comic Sans MS" pitchFamily="66" charset="0"/>
              <a:cs typeface="Times New Roman" pitchFamily="18" charset="0"/>
            </a:endParaRPr>
          </a:p>
          <a:p>
            <a:pPr algn="just">
              <a:lnSpc>
                <a:spcPct val="90000"/>
              </a:lnSpc>
              <a:buClr>
                <a:schemeClr val="tx2"/>
              </a:buClr>
            </a:pPr>
            <a:r>
              <a:rPr lang="es-ES" sz="1350" b="1" u="sng" dirty="0">
                <a:solidFill>
                  <a:schemeClr val="accent1"/>
                </a:solidFill>
                <a:latin typeface="Comic Sans MS" pitchFamily="66" charset="0"/>
                <a:ea typeface="CgCaponeLight" charset="-127"/>
              </a:rPr>
              <a:t>SISTEMA ENDOCRINO:</a:t>
            </a:r>
            <a:r>
              <a:rPr lang="es-ES" sz="1350" dirty="0">
                <a:solidFill>
                  <a:srgbClr val="000000"/>
                </a:solidFill>
                <a:latin typeface="Comic Sans MS" pitchFamily="66" charset="0"/>
                <a:ea typeface="CgCaponeLight" charset="-127"/>
              </a:rPr>
              <a:t> altera las hormonas responsables del sistema reproductor y de la maduración sexual ( reducción de la calidad y cantidad del esperma).</a:t>
            </a:r>
            <a:endParaRPr lang="es-ES" sz="1350" dirty="0">
              <a:solidFill>
                <a:srgbClr val="000000"/>
              </a:solidFill>
              <a:latin typeface="Comic Sans MS" pitchFamily="66" charset="0"/>
              <a:cs typeface="Times New Roman" pitchFamily="18" charset="0"/>
            </a:endParaRPr>
          </a:p>
          <a:p>
            <a:pPr algn="just">
              <a:lnSpc>
                <a:spcPct val="90000"/>
              </a:lnSpc>
              <a:buFont typeface="Wingdings" pitchFamily="2" charset="2"/>
              <a:buNone/>
            </a:pPr>
            <a:endParaRPr lang="es-ES" sz="1350" dirty="0">
              <a:solidFill>
                <a:srgbClr val="000000"/>
              </a:solidFill>
              <a:latin typeface="Comic Sans MS" pitchFamily="66" charset="0"/>
              <a:cs typeface="Times New Roman" pitchFamily="18" charset="0"/>
            </a:endParaRPr>
          </a:p>
          <a:p>
            <a:pPr algn="just">
              <a:lnSpc>
                <a:spcPct val="90000"/>
              </a:lnSpc>
              <a:buClr>
                <a:schemeClr val="tx2"/>
              </a:buClr>
            </a:pPr>
            <a:r>
              <a:rPr lang="es-ES" sz="1350" b="1" u="sng" dirty="0">
                <a:solidFill>
                  <a:schemeClr val="accent1"/>
                </a:solidFill>
                <a:latin typeface="Comic Sans MS" pitchFamily="66" charset="0"/>
                <a:ea typeface="CgCaponeLight" charset="-127"/>
              </a:rPr>
              <a:t>SISTEMA INMUNITARIO</a:t>
            </a:r>
            <a:r>
              <a:rPr lang="es-ES" sz="1350" dirty="0">
                <a:solidFill>
                  <a:schemeClr val="accent1"/>
                </a:solidFill>
                <a:latin typeface="Comic Sans MS" pitchFamily="66" charset="0"/>
                <a:ea typeface="CgCaponeLight" charset="-127"/>
              </a:rPr>
              <a:t>:</a:t>
            </a:r>
            <a:r>
              <a:rPr lang="es-ES" sz="1350" dirty="0">
                <a:solidFill>
                  <a:srgbClr val="000000"/>
                </a:solidFill>
                <a:latin typeface="Comic Sans MS" pitchFamily="66" charset="0"/>
                <a:ea typeface="CgCaponeLight" charset="-127"/>
              </a:rPr>
              <a:t> el uso crónico del cannabis reduce la actividad de este sistema ( facilidad para la aparición de infecciones).</a:t>
            </a:r>
            <a:endParaRPr lang="es-ES" sz="1350" dirty="0">
              <a:solidFill>
                <a:srgbClr val="000000"/>
              </a:solidFill>
              <a:latin typeface="Comic Sans MS" pitchFamily="66" charset="0"/>
              <a:cs typeface="Times New Roman" pitchFamily="18" charset="0"/>
            </a:endParaRPr>
          </a:p>
          <a:p>
            <a:pPr>
              <a:lnSpc>
                <a:spcPct val="90000"/>
              </a:lnSpc>
            </a:pPr>
            <a:endParaRPr lang="es-ES" sz="1350" dirty="0">
              <a:latin typeface="Comic Sans MS" pitchFamily="66" charset="0"/>
            </a:endParaRPr>
          </a:p>
        </p:txBody>
      </p:sp>
    </p:spTree>
    <p:extLst>
      <p:ext uri="{BB962C8B-B14F-4D97-AF65-F5344CB8AC3E}">
        <p14:creationId xmlns:p14="http://schemas.microsoft.com/office/powerpoint/2010/main" val="396388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Right)">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 calcmode="lin" valueType="num">
                                      <p:cBhvr additive="base">
                                        <p:cTn id="18"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243">
                                            <p:txEl>
                                              <p:pRg st="4" end="4"/>
                                            </p:txEl>
                                          </p:spTgt>
                                        </p:tgtEl>
                                        <p:attrNameLst>
                                          <p:attrName>style.visibility</p:attrName>
                                        </p:attrNameLst>
                                      </p:cBhvr>
                                      <p:to>
                                        <p:strVal val="visible"/>
                                      </p:to>
                                    </p:set>
                                    <p:anim calcmode="lin" valueType="num">
                                      <p:cBhvr additive="base">
                                        <p:cTn id="24"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243">
                                            <p:txEl>
                                              <p:pRg st="6" end="6"/>
                                            </p:txEl>
                                          </p:spTgt>
                                        </p:tgtEl>
                                        <p:attrNameLst>
                                          <p:attrName>style.visibility</p:attrName>
                                        </p:attrNameLst>
                                      </p:cBhvr>
                                      <p:to>
                                        <p:strVal val="visible"/>
                                      </p:to>
                                    </p:set>
                                    <p:anim calcmode="lin" valueType="num">
                                      <p:cBhvr additive="base">
                                        <p:cTn id="30"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717550"/>
            <a:ext cx="6858000" cy="768350"/>
          </a:xfrm>
        </p:spPr>
        <p:txBody>
          <a:bodyPr/>
          <a:lstStyle/>
          <a:p>
            <a:pPr algn="ctr"/>
            <a:r>
              <a:rPr lang="es-ES" dirty="0">
                <a:latin typeface="Comic Sans MS" pitchFamily="66" charset="0"/>
                <a:ea typeface="CgCaponeLight" charset="-127"/>
              </a:rPr>
              <a:t>PRINCIPALES CONSECUENCIAS</a:t>
            </a:r>
            <a:br>
              <a:rPr lang="es-ES_tradnl" dirty="0">
                <a:latin typeface="Comic Sans MS" pitchFamily="66" charset="0"/>
                <a:ea typeface="CgCaponeLight" charset="-127"/>
              </a:rPr>
            </a:br>
            <a:r>
              <a:rPr lang="es-ES_tradnl" dirty="0">
                <a:latin typeface="Comic Sans MS" pitchFamily="66" charset="0"/>
                <a:ea typeface="CgCaponeLight" charset="-127"/>
              </a:rPr>
              <a:t>PSICOLÓGICAS</a:t>
            </a:r>
            <a:endParaRPr lang="es-ES" dirty="0">
              <a:latin typeface="Comic Sans MS" pitchFamily="66" charset="0"/>
              <a:ea typeface="CgCaponeLight" charset="-127"/>
            </a:endParaRPr>
          </a:p>
        </p:txBody>
      </p:sp>
      <p:sp>
        <p:nvSpPr>
          <p:cNvPr id="16387" name="Rectangle 3"/>
          <p:cNvSpPr>
            <a:spLocks noGrp="1" noChangeArrowheads="1"/>
          </p:cNvSpPr>
          <p:nvPr>
            <p:ph type="body" idx="4294967295"/>
          </p:nvPr>
        </p:nvSpPr>
        <p:spPr>
          <a:xfrm>
            <a:off x="0" y="2032000"/>
            <a:ext cx="6000750" cy="2628900"/>
          </a:xfrm>
        </p:spPr>
        <p:txBody>
          <a:bodyPr/>
          <a:lstStyle/>
          <a:p>
            <a:pPr algn="just">
              <a:buClr>
                <a:schemeClr val="tx2"/>
              </a:buClr>
            </a:pPr>
            <a:r>
              <a:rPr lang="es-ES_tradnl" sz="1350" dirty="0">
                <a:solidFill>
                  <a:srgbClr val="000000"/>
                </a:solidFill>
                <a:latin typeface="Comic Sans MS" pitchFamily="66" charset="0"/>
                <a:ea typeface="CgCaponeLight" charset="-127"/>
              </a:rPr>
              <a:t>P</a:t>
            </a:r>
            <a:r>
              <a:rPr lang="es-ES" sz="1350" dirty="0" err="1">
                <a:solidFill>
                  <a:srgbClr val="000000"/>
                </a:solidFill>
                <a:latin typeface="Comic Sans MS" pitchFamily="66" charset="0"/>
                <a:ea typeface="CgCaponeLight" charset="-127"/>
              </a:rPr>
              <a:t>uede</a:t>
            </a:r>
            <a:r>
              <a:rPr lang="es-ES" sz="1350" dirty="0">
                <a:solidFill>
                  <a:srgbClr val="000000"/>
                </a:solidFill>
                <a:latin typeface="Comic Sans MS" pitchFamily="66" charset="0"/>
                <a:ea typeface="CgCaponeLight" charset="-127"/>
              </a:rPr>
              <a:t> </a:t>
            </a:r>
            <a:r>
              <a:rPr lang="es-ES" sz="1350" b="1" dirty="0">
                <a:solidFill>
                  <a:schemeClr val="accent1"/>
                </a:solidFill>
                <a:latin typeface="Comic Sans MS" pitchFamily="66" charset="0"/>
                <a:ea typeface="CgCaponeLight" charset="-127"/>
              </a:rPr>
              <a:t>ralentizar el funcionamiento psicológico</a:t>
            </a:r>
            <a:r>
              <a:rPr lang="es-ES" sz="1350" dirty="0">
                <a:solidFill>
                  <a:srgbClr val="000000"/>
                </a:solidFill>
                <a:latin typeface="Comic Sans MS" pitchFamily="66" charset="0"/>
                <a:ea typeface="CgCaponeLight" charset="-127"/>
              </a:rPr>
              <a:t> del usuario, entorpeciendo sus funciones de aprendizaje, concentración y memoria.</a:t>
            </a:r>
            <a:endParaRPr lang="es-ES" sz="1350" dirty="0">
              <a:solidFill>
                <a:srgbClr val="000000"/>
              </a:solidFill>
              <a:latin typeface="Comic Sans MS" pitchFamily="66" charset="0"/>
              <a:cs typeface="Times New Roman" pitchFamily="18" charset="0"/>
            </a:endParaRPr>
          </a:p>
          <a:p>
            <a:pPr algn="just">
              <a:buFont typeface="Wingdings" pitchFamily="2" charset="2"/>
              <a:buNone/>
            </a:pPr>
            <a:r>
              <a:rPr lang="es-ES" sz="1350" dirty="0">
                <a:solidFill>
                  <a:srgbClr val="000000"/>
                </a:solidFill>
                <a:latin typeface="Comic Sans MS" pitchFamily="66" charset="0"/>
                <a:ea typeface="CgCaponeLight" charset="-127"/>
              </a:rPr>
              <a:t> </a:t>
            </a:r>
            <a:endParaRPr lang="es-ES" sz="1350" dirty="0">
              <a:solidFill>
                <a:srgbClr val="000000"/>
              </a:solidFill>
              <a:latin typeface="Comic Sans MS" pitchFamily="66" charset="0"/>
              <a:cs typeface="Times New Roman" pitchFamily="18" charset="0"/>
            </a:endParaRPr>
          </a:p>
          <a:p>
            <a:pPr algn="just">
              <a:buClr>
                <a:schemeClr val="tx2"/>
              </a:buClr>
            </a:pPr>
            <a:r>
              <a:rPr lang="es-ES_tradnl" sz="1350" b="1" dirty="0">
                <a:solidFill>
                  <a:schemeClr val="accent1"/>
                </a:solidFill>
                <a:latin typeface="Comic Sans MS" pitchFamily="66" charset="0"/>
                <a:ea typeface="CgCaponeLight" charset="-127"/>
              </a:rPr>
              <a:t>E</a:t>
            </a:r>
            <a:r>
              <a:rPr lang="es-ES" sz="1350" b="1" dirty="0" err="1">
                <a:solidFill>
                  <a:schemeClr val="accent1"/>
                </a:solidFill>
                <a:latin typeface="Comic Sans MS" pitchFamily="66" charset="0"/>
                <a:ea typeface="CgCaponeLight" charset="-127"/>
              </a:rPr>
              <a:t>ntorpecen</a:t>
            </a:r>
            <a:r>
              <a:rPr lang="es-ES" sz="1350" b="1" dirty="0">
                <a:solidFill>
                  <a:schemeClr val="accent1"/>
                </a:solidFill>
                <a:latin typeface="Comic Sans MS" pitchFamily="66" charset="0"/>
                <a:ea typeface="CgCaponeLight" charset="-127"/>
              </a:rPr>
              <a:t> la ejecución de tareas complejas</a:t>
            </a:r>
            <a:r>
              <a:rPr lang="es-ES" sz="1350" dirty="0">
                <a:solidFill>
                  <a:srgbClr val="000000"/>
                </a:solidFill>
                <a:latin typeface="Comic Sans MS" pitchFamily="66" charset="0"/>
                <a:ea typeface="CgCaponeLight" charset="-127"/>
              </a:rPr>
              <a:t>  que requieran lucidez mental y coordinación psicomotora</a:t>
            </a:r>
            <a:endParaRPr lang="es-ES_tradnl" sz="1350" dirty="0">
              <a:solidFill>
                <a:srgbClr val="000000"/>
              </a:solidFill>
              <a:latin typeface="Comic Sans MS" pitchFamily="66" charset="0"/>
              <a:ea typeface="CgCaponeLight" charset="-127"/>
            </a:endParaRPr>
          </a:p>
          <a:p>
            <a:pPr algn="just">
              <a:buFont typeface="Wingdings" pitchFamily="2" charset="2"/>
              <a:buNone/>
            </a:pPr>
            <a:endParaRPr lang="es-ES" sz="1350" dirty="0">
              <a:solidFill>
                <a:srgbClr val="000000"/>
              </a:solidFill>
              <a:latin typeface="Comic Sans MS" pitchFamily="66" charset="0"/>
              <a:cs typeface="Times New Roman" pitchFamily="18" charset="0"/>
            </a:endParaRPr>
          </a:p>
          <a:p>
            <a:pPr>
              <a:buClr>
                <a:schemeClr val="tx2"/>
              </a:buClr>
            </a:pPr>
            <a:r>
              <a:rPr lang="es-ES" sz="1350" dirty="0">
                <a:solidFill>
                  <a:srgbClr val="000000"/>
                </a:solidFill>
                <a:latin typeface="Comic Sans MS" pitchFamily="66" charset="0"/>
                <a:cs typeface="Times New Roman" pitchFamily="18" charset="0"/>
              </a:rPr>
              <a:t>Pueden darse reacciones agudas de </a:t>
            </a:r>
            <a:r>
              <a:rPr lang="es-ES" sz="1350" b="1" dirty="0">
                <a:solidFill>
                  <a:schemeClr val="accent1"/>
                </a:solidFill>
                <a:latin typeface="Comic Sans MS" pitchFamily="66" charset="0"/>
                <a:cs typeface="Times New Roman" pitchFamily="18" charset="0"/>
              </a:rPr>
              <a:t>pánico y ansiedad</a:t>
            </a:r>
            <a:r>
              <a:rPr lang="es-ES" sz="1350" dirty="0">
                <a:solidFill>
                  <a:srgbClr val="000000"/>
                </a:solidFill>
                <a:latin typeface="Comic Sans MS" pitchFamily="66" charset="0"/>
                <a:cs typeface="Times New Roman" pitchFamily="18" charset="0"/>
              </a:rPr>
              <a:t>.</a:t>
            </a:r>
          </a:p>
          <a:p>
            <a:pPr>
              <a:buFont typeface="Wingdings" pitchFamily="2" charset="2"/>
              <a:buNone/>
            </a:pPr>
            <a:endParaRPr lang="es-ES" sz="1350" dirty="0">
              <a:solidFill>
                <a:srgbClr val="000000"/>
              </a:solidFill>
              <a:latin typeface="Comic Sans MS" pitchFamily="66" charset="0"/>
              <a:cs typeface="Times New Roman" pitchFamily="18" charset="0"/>
            </a:endParaRPr>
          </a:p>
          <a:p>
            <a:pPr algn="just">
              <a:buClr>
                <a:schemeClr val="tx2"/>
              </a:buClr>
            </a:pPr>
            <a:r>
              <a:rPr lang="es-ES" sz="1350" dirty="0">
                <a:solidFill>
                  <a:srgbClr val="000000"/>
                </a:solidFill>
                <a:latin typeface="Comic Sans MS" pitchFamily="66" charset="0"/>
                <a:cs typeface="Times New Roman" pitchFamily="18" charset="0"/>
              </a:rPr>
              <a:t>En personas predispuestas, puede favorecer el desencadenamiento de </a:t>
            </a:r>
            <a:r>
              <a:rPr lang="es-ES" sz="1350" b="1" dirty="0">
                <a:solidFill>
                  <a:schemeClr val="accent1"/>
                </a:solidFill>
                <a:latin typeface="Comic Sans MS" pitchFamily="66" charset="0"/>
                <a:cs typeface="Times New Roman" pitchFamily="18" charset="0"/>
              </a:rPr>
              <a:t>trastornos psiquiátricos de tipo esquizofrénico</a:t>
            </a:r>
            <a:r>
              <a:rPr lang="es-ES" sz="1350" dirty="0">
                <a:solidFill>
                  <a:srgbClr val="000000"/>
                </a:solidFill>
                <a:latin typeface="Comic Sans MS" pitchFamily="66" charset="0"/>
                <a:cs typeface="Times New Roman" pitchFamily="18" charset="0"/>
              </a:rPr>
              <a:t>.</a:t>
            </a:r>
          </a:p>
          <a:p>
            <a:endParaRPr lang="es-ES" sz="1350" dirty="0">
              <a:latin typeface="Comic Sans MS" pitchFamily="66" charset="0"/>
            </a:endParaRPr>
          </a:p>
        </p:txBody>
      </p:sp>
    </p:spTree>
    <p:extLst>
      <p:ext uri="{BB962C8B-B14F-4D97-AF65-F5344CB8AC3E}">
        <p14:creationId xmlns:p14="http://schemas.microsoft.com/office/powerpoint/2010/main" val="3884597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trips(downRight)">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calcmode="lin" valueType="num">
                                      <p:cBhvr additive="base">
                                        <p:cTn id="12"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387">
                                            <p:txEl>
                                              <p:pRg st="1" end="1"/>
                                            </p:txEl>
                                          </p:spTgt>
                                        </p:tgtEl>
                                        <p:attrNameLst>
                                          <p:attrName>style.visibility</p:attrName>
                                        </p:attrNameLst>
                                      </p:cBhvr>
                                      <p:to>
                                        <p:strVal val="visible"/>
                                      </p:to>
                                    </p:set>
                                    <p:anim calcmode="lin" valueType="num">
                                      <p:cBhvr additive="base">
                                        <p:cTn id="18"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6387">
                                            <p:txEl>
                                              <p:pRg st="2" end="2"/>
                                            </p:txEl>
                                          </p:spTgt>
                                        </p:tgtEl>
                                        <p:attrNameLst>
                                          <p:attrName>style.visibility</p:attrName>
                                        </p:attrNameLst>
                                      </p:cBhvr>
                                      <p:to>
                                        <p:strVal val="visible"/>
                                      </p:to>
                                    </p:set>
                                    <p:anim calcmode="lin" valueType="num">
                                      <p:cBhvr additive="base">
                                        <p:cTn id="24"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6387">
                                            <p:txEl>
                                              <p:pRg st="4" end="4"/>
                                            </p:txEl>
                                          </p:spTgt>
                                        </p:tgtEl>
                                        <p:attrNameLst>
                                          <p:attrName>style.visibility</p:attrName>
                                        </p:attrNameLst>
                                      </p:cBhvr>
                                      <p:to>
                                        <p:strVal val="visible"/>
                                      </p:to>
                                    </p:set>
                                    <p:anim calcmode="lin" valueType="num">
                                      <p:cBhvr additive="base">
                                        <p:cTn id="30"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6387">
                                            <p:txEl>
                                              <p:pRg st="6" end="6"/>
                                            </p:txEl>
                                          </p:spTgt>
                                        </p:tgtEl>
                                        <p:attrNameLst>
                                          <p:attrName>style.visibility</p:attrName>
                                        </p:attrNameLst>
                                      </p:cBhvr>
                                      <p:to>
                                        <p:strVal val="visible"/>
                                      </p:to>
                                    </p:set>
                                    <p:anim calcmode="lin" valueType="num">
                                      <p:cBhvr additive="base">
                                        <p:cTn id="36" dur="500" fill="hold"/>
                                        <p:tgtEl>
                                          <p:spTgt spid="16387">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63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696913"/>
            <a:ext cx="6172200" cy="857250"/>
          </a:xfrm>
        </p:spPr>
        <p:txBody>
          <a:bodyPr/>
          <a:lstStyle/>
          <a:p>
            <a:pPr eaLnBrk="1" hangingPunct="1"/>
            <a:r>
              <a:rPr lang="es-ES_tradnl" dirty="0"/>
              <a:t>Uso de Marihuana y Embarazo.</a:t>
            </a:r>
          </a:p>
        </p:txBody>
      </p:sp>
      <p:sp>
        <p:nvSpPr>
          <p:cNvPr id="40963" name="Rectangle 3"/>
          <p:cNvSpPr>
            <a:spLocks noGrp="1" noChangeArrowheads="1"/>
          </p:cNvSpPr>
          <p:nvPr>
            <p:ph type="body" idx="4294967295"/>
          </p:nvPr>
        </p:nvSpPr>
        <p:spPr>
          <a:xfrm>
            <a:off x="0" y="1708150"/>
            <a:ext cx="6172200" cy="3035300"/>
          </a:xfrm>
        </p:spPr>
        <p:txBody>
          <a:bodyPr>
            <a:normAutofit/>
          </a:bodyPr>
          <a:lstStyle/>
          <a:p>
            <a:pPr marL="205740" indent="-205740" algn="just">
              <a:buClr>
                <a:schemeClr val="accent3"/>
              </a:buClr>
              <a:buNone/>
              <a:defRPr/>
            </a:pPr>
            <a:r>
              <a:rPr lang="es-ES_tradnl" b="1" dirty="0"/>
              <a:t>	</a:t>
            </a:r>
          </a:p>
          <a:p>
            <a:pPr marL="205740" indent="-205740" algn="just">
              <a:buClr>
                <a:schemeClr val="accent3"/>
              </a:buClr>
              <a:buNone/>
              <a:defRPr/>
            </a:pPr>
            <a:r>
              <a:rPr lang="es-ES_tradnl" sz="1800" b="1" dirty="0">
                <a:latin typeface="+mj-lt"/>
              </a:rPr>
              <a:t>	</a:t>
            </a:r>
            <a:r>
              <a:rPr lang="es-ES_tradnl" sz="1950" b="1" dirty="0">
                <a:latin typeface="+mj-lt"/>
              </a:rPr>
              <a:t>L</a:t>
            </a:r>
            <a:r>
              <a:rPr lang="es-ES_tradnl" sz="1950" dirty="0">
                <a:latin typeface="+mj-lt"/>
              </a:rPr>
              <a:t>as investigaciones han demostrado que algunos bebés cuyas madres usaron marihuana durante el embarazo muestran respuestas alteradas a los estímulos visuales, problemas de déficit de atención con hiperactividad.</a:t>
            </a:r>
          </a:p>
          <a:p>
            <a:pPr marL="205740" indent="-205740" algn="just">
              <a:buClr>
                <a:schemeClr val="accent3"/>
              </a:buClr>
              <a:buNone/>
              <a:defRPr/>
            </a:pPr>
            <a:endParaRPr lang="es-ES_tradnl" sz="1800" dirty="0">
              <a:latin typeface="+mj-lt"/>
            </a:endParaRPr>
          </a:p>
        </p:txBody>
      </p:sp>
      <p:sp>
        <p:nvSpPr>
          <p:cNvPr id="40964" name="6 Marcador de número de diapositiva"/>
          <p:cNvSpPr>
            <a:spLocks noGrp="1"/>
          </p:cNvSpPr>
          <p:nvPr>
            <p:ph type="sldNum" sz="quarter" idx="4294967295"/>
          </p:nvPr>
        </p:nvSpPr>
        <p:spPr>
          <a:xfrm>
            <a:off x="0" y="0"/>
            <a:ext cx="0" cy="0"/>
          </a:xfrm>
        </p:spPr>
        <p:txBody>
          <a:bodyPr/>
          <a:lstStyle/>
          <a:p>
            <a:pPr>
              <a:defRPr/>
            </a:pPr>
            <a:fld id="{FC45FB0A-1892-432C-B883-EA8726FA683D}" type="slidenum">
              <a:rPr lang="es-ES_tradnl"/>
              <a:pPr>
                <a:defRPr/>
              </a:pPr>
              <a:t>26</a:t>
            </a:fld>
            <a:endParaRPr lang="es-ES_tradn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089150"/>
            <a:ext cx="6172200" cy="857250"/>
          </a:xfrm>
        </p:spPr>
        <p:txBody>
          <a:bodyPr/>
          <a:lstStyle/>
          <a:p>
            <a:r>
              <a:rPr lang="es-CO" b="1" dirty="0"/>
              <a:t>BEBIDAS ENERGIZANTES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482600"/>
            <a:ext cx="6429375" cy="857250"/>
          </a:xfrm>
        </p:spPr>
        <p:txBody>
          <a:bodyPr/>
          <a:lstStyle/>
          <a:p>
            <a:r>
              <a:rPr lang="es-CO" b="1" dirty="0"/>
              <a:t>¿De qué están hechas estas bebidas?</a:t>
            </a:r>
            <a:endParaRPr lang="es-CO" dirty="0"/>
          </a:p>
        </p:txBody>
      </p:sp>
      <p:sp>
        <p:nvSpPr>
          <p:cNvPr id="3" name="2 Marcador de contenido"/>
          <p:cNvSpPr>
            <a:spLocks noGrp="1"/>
          </p:cNvSpPr>
          <p:nvPr>
            <p:ph idx="4294967295"/>
          </p:nvPr>
        </p:nvSpPr>
        <p:spPr>
          <a:xfrm>
            <a:off x="0" y="1749425"/>
            <a:ext cx="2465388" cy="2751138"/>
          </a:xfrm>
        </p:spPr>
        <p:txBody>
          <a:bodyPr/>
          <a:lstStyle/>
          <a:p>
            <a:r>
              <a:rPr lang="es-CO" dirty="0"/>
              <a:t>CAFEÍNA</a:t>
            </a:r>
          </a:p>
          <a:p>
            <a:r>
              <a:rPr lang="es-CO" dirty="0"/>
              <a:t>TAURINA</a:t>
            </a:r>
          </a:p>
          <a:p>
            <a:r>
              <a:rPr lang="es-CO" dirty="0"/>
              <a:t>GUARANA </a:t>
            </a:r>
          </a:p>
          <a:p>
            <a:r>
              <a:rPr lang="es-CO" dirty="0"/>
              <a:t>AZUCAR</a:t>
            </a:r>
          </a:p>
          <a:p>
            <a:r>
              <a:rPr lang="es-CO" dirty="0"/>
              <a:t>VITAMINA B</a:t>
            </a:r>
          </a:p>
        </p:txBody>
      </p:sp>
      <p:sp>
        <p:nvSpPr>
          <p:cNvPr id="7170" name="AutoShape 2" descr="Resultado de imagen para mezcla de energizantes y alcohol"/>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s-CO" sz="1350"/>
          </a:p>
        </p:txBody>
      </p:sp>
      <p:pic>
        <p:nvPicPr>
          <p:cNvPr id="7172" name="Picture 4" descr="http://www.lavozdemichoacan.com.mx/wp-content/uploads/2015/03/red-bull.jpg"/>
          <p:cNvPicPr>
            <a:picLocks noChangeAspect="1" noChangeArrowheads="1"/>
          </p:cNvPicPr>
          <p:nvPr/>
        </p:nvPicPr>
        <p:blipFill>
          <a:blip r:embed="rId2"/>
          <a:srcRect/>
          <a:stretch>
            <a:fillRect/>
          </a:stretch>
        </p:blipFill>
        <p:spPr bwMode="auto">
          <a:xfrm>
            <a:off x="4250529" y="1875229"/>
            <a:ext cx="3107553" cy="257889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482600"/>
            <a:ext cx="6172200" cy="857250"/>
          </a:xfrm>
        </p:spPr>
        <p:txBody>
          <a:bodyPr/>
          <a:lstStyle/>
          <a:p>
            <a:r>
              <a:rPr lang="es-CO" dirty="0"/>
              <a:t>CAFEÍNA</a:t>
            </a:r>
          </a:p>
        </p:txBody>
      </p:sp>
      <p:sp>
        <p:nvSpPr>
          <p:cNvPr id="3" name="2 Marcador de contenido"/>
          <p:cNvSpPr>
            <a:spLocks noGrp="1"/>
          </p:cNvSpPr>
          <p:nvPr>
            <p:ph idx="4294967295"/>
          </p:nvPr>
        </p:nvSpPr>
        <p:spPr>
          <a:xfrm>
            <a:off x="0" y="1392238"/>
            <a:ext cx="6172200" cy="2913062"/>
          </a:xfrm>
        </p:spPr>
        <p:txBody>
          <a:bodyPr/>
          <a:lstStyle/>
          <a:p>
            <a:r>
              <a:rPr lang="es-CO" dirty="0"/>
              <a:t>1 TAZA DE CAFÉ = 80 mg</a:t>
            </a:r>
          </a:p>
          <a:p>
            <a:pPr>
              <a:buNone/>
            </a:pPr>
            <a:endParaRPr lang="es-CO" dirty="0"/>
          </a:p>
          <a:p>
            <a:r>
              <a:rPr lang="es-CO" dirty="0"/>
              <a:t>1 TAZA DE TÉ = 50 mg</a:t>
            </a:r>
          </a:p>
          <a:p>
            <a:pPr>
              <a:buNone/>
            </a:pPr>
            <a:endParaRPr lang="es-CO" dirty="0"/>
          </a:p>
          <a:p>
            <a:r>
              <a:rPr lang="es-CO" dirty="0"/>
              <a:t>1 COCA COLA = 65 mg</a:t>
            </a:r>
          </a:p>
          <a:p>
            <a:pPr>
              <a:buNone/>
            </a:pPr>
            <a:endParaRPr lang="es-CO" dirty="0"/>
          </a:p>
          <a:p>
            <a:r>
              <a:rPr lang="es-CO" dirty="0"/>
              <a:t>1 LATA DE ENERGIZANTE = 505 mg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57237" y="230188"/>
            <a:ext cx="6000750" cy="455612"/>
          </a:xfrm>
        </p:spPr>
        <p:txBody>
          <a:bodyPr/>
          <a:lstStyle/>
          <a:p>
            <a:pPr algn="ctr"/>
            <a:r>
              <a:rPr lang="es-ES" sz="3000">
                <a:latin typeface="Comic Sans MS" pitchFamily="66" charset="0"/>
                <a:cs typeface="Times New Roman" pitchFamily="18" charset="0"/>
              </a:rPr>
              <a:t>TIPOS DE CONSUMO</a:t>
            </a:r>
            <a:endParaRPr lang="es-ES" sz="3000">
              <a:latin typeface="Comic Sans MS" pitchFamily="66" charset="0"/>
            </a:endParaRPr>
          </a:p>
        </p:txBody>
      </p:sp>
      <p:sp>
        <p:nvSpPr>
          <p:cNvPr id="4099" name="Rectangle 3"/>
          <p:cNvSpPr>
            <a:spLocks noGrp="1" noChangeArrowheads="1"/>
          </p:cNvSpPr>
          <p:nvPr>
            <p:ph type="body" sz="half" idx="4294967295"/>
          </p:nvPr>
        </p:nvSpPr>
        <p:spPr>
          <a:xfrm>
            <a:off x="757237" y="1057275"/>
            <a:ext cx="6000750" cy="3257550"/>
          </a:xfrm>
        </p:spPr>
        <p:txBody>
          <a:bodyPr/>
          <a:lstStyle/>
          <a:p>
            <a:pPr algn="just">
              <a:lnSpc>
                <a:spcPct val="90000"/>
              </a:lnSpc>
              <a:buFont typeface="Wingdings" pitchFamily="2" charset="2"/>
              <a:buNone/>
            </a:pPr>
            <a:endParaRPr lang="es-ES" sz="600">
              <a:solidFill>
                <a:srgbClr val="000000"/>
              </a:solidFill>
              <a:cs typeface="Times New Roman" pitchFamily="18" charset="0"/>
            </a:endParaRPr>
          </a:p>
          <a:p>
            <a:pPr>
              <a:lnSpc>
                <a:spcPct val="90000"/>
              </a:lnSpc>
              <a:buClr>
                <a:schemeClr val="tx2"/>
              </a:buClr>
              <a:buFont typeface="Wingdings" pitchFamily="2" charset="2"/>
              <a:buChar char="ü"/>
            </a:pPr>
            <a:r>
              <a:rPr lang="es-ES" sz="1350" b="1">
                <a:solidFill>
                  <a:schemeClr val="accent1"/>
                </a:solidFill>
                <a:cs typeface="Times New Roman" pitchFamily="18" charset="0"/>
              </a:rPr>
              <a:t>CONSUMO EXPERIMENTAL </a:t>
            </a: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r>
              <a:rPr lang="es-ES" sz="1350" b="1">
                <a:solidFill>
                  <a:schemeClr val="accent1"/>
                </a:solidFill>
                <a:cs typeface="Times New Roman" pitchFamily="18" charset="0"/>
              </a:rPr>
              <a:t>CONSUMO OCASIONAL </a:t>
            </a: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r>
              <a:rPr lang="es-ES" sz="1350" b="1">
                <a:solidFill>
                  <a:schemeClr val="accent1"/>
                </a:solidFill>
                <a:cs typeface="Times New Roman" pitchFamily="18" charset="0"/>
              </a:rPr>
              <a:t>CONSUMO HABITUAL </a:t>
            </a: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r>
              <a:rPr lang="es-ES" sz="1350" b="1">
                <a:solidFill>
                  <a:schemeClr val="accent1"/>
                </a:solidFill>
                <a:cs typeface="Times New Roman" pitchFamily="18" charset="0"/>
              </a:rPr>
              <a:t>CONSUMO COMPULSIVO </a:t>
            </a: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r>
              <a:rPr lang="es-ES" sz="1350" b="1">
                <a:solidFill>
                  <a:schemeClr val="accent1"/>
                </a:solidFill>
                <a:cs typeface="Times New Roman" pitchFamily="18" charset="0"/>
              </a:rPr>
              <a:t>SOBREDOSIS </a:t>
            </a:r>
            <a:endParaRPr lang="es-ES_tradnl" sz="1350" b="1">
              <a:solidFill>
                <a:schemeClr val="accent1"/>
              </a:solidFill>
              <a:cs typeface="Times New Roman" pitchFamily="18" charset="0"/>
            </a:endParaRPr>
          </a:p>
          <a:p>
            <a:pPr>
              <a:lnSpc>
                <a:spcPct val="90000"/>
              </a:lnSpc>
              <a:buClr>
                <a:schemeClr val="tx2"/>
              </a:buClr>
              <a:buFont typeface="Wingdings" pitchFamily="2" charset="2"/>
              <a:buNone/>
            </a:pP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r>
              <a:rPr lang="es-ES" sz="1350" b="1">
                <a:solidFill>
                  <a:schemeClr val="accent1"/>
                </a:solidFill>
                <a:cs typeface="Times New Roman" pitchFamily="18" charset="0"/>
              </a:rPr>
              <a:t>DEPENDENCIA FÍSICA </a:t>
            </a: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endParaRPr lang="es-ES_tradnl" sz="1350" b="1">
              <a:solidFill>
                <a:schemeClr val="accent1"/>
              </a:solidFill>
              <a:cs typeface="Times New Roman" pitchFamily="18" charset="0"/>
            </a:endParaRPr>
          </a:p>
          <a:p>
            <a:pPr>
              <a:lnSpc>
                <a:spcPct val="90000"/>
              </a:lnSpc>
              <a:buClr>
                <a:schemeClr val="tx2"/>
              </a:buClr>
              <a:buFont typeface="Wingdings" pitchFamily="2" charset="2"/>
              <a:buChar char="ü"/>
            </a:pPr>
            <a:r>
              <a:rPr lang="es-ES" sz="1350" b="1">
                <a:solidFill>
                  <a:schemeClr val="accent1"/>
                </a:solidFill>
                <a:ea typeface="CgCaponeLight" charset="-127"/>
              </a:rPr>
              <a:t>DEPENDENCIA PSÍQUICA</a:t>
            </a:r>
            <a:r>
              <a:rPr lang="es-ES" sz="1350" b="1">
                <a:solidFill>
                  <a:schemeClr val="accent1"/>
                </a:solidFill>
                <a:cs typeface="Times New Roman" pitchFamily="18" charset="0"/>
              </a:rPr>
              <a:t> </a:t>
            </a:r>
          </a:p>
        </p:txBody>
      </p:sp>
    </p:spTree>
    <p:extLst>
      <p:ext uri="{BB962C8B-B14F-4D97-AF65-F5344CB8AC3E}">
        <p14:creationId xmlns:p14="http://schemas.microsoft.com/office/powerpoint/2010/main" val="4089005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3" dur="500"/>
                                        <p:tgtEl>
                                          <p:spTgt spid="4099">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8" dur="500"/>
                                        <p:tgtEl>
                                          <p:spTgt spid="409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3" dur="500"/>
                                        <p:tgtEl>
                                          <p:spTgt spid="4099">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blinds(horizontal)">
                                      <p:cBhvr>
                                        <p:cTn id="28" dur="500"/>
                                        <p:tgtEl>
                                          <p:spTgt spid="4099">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099">
                                            <p:txEl>
                                              <p:pRg st="9" end="9"/>
                                            </p:txEl>
                                          </p:spTgt>
                                        </p:tgtEl>
                                        <p:attrNameLst>
                                          <p:attrName>style.visibility</p:attrName>
                                        </p:attrNameLst>
                                      </p:cBhvr>
                                      <p:to>
                                        <p:strVal val="visible"/>
                                      </p:to>
                                    </p:set>
                                    <p:animEffect transition="in" filter="blinds(horizontal)">
                                      <p:cBhvr>
                                        <p:cTn id="33" dur="500"/>
                                        <p:tgtEl>
                                          <p:spTgt spid="4099">
                                            <p:txEl>
                                              <p:pRg st="9" end="9"/>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099">
                                            <p:txEl>
                                              <p:pRg st="11" end="11"/>
                                            </p:txEl>
                                          </p:spTgt>
                                        </p:tgtEl>
                                        <p:attrNameLst>
                                          <p:attrName>style.visibility</p:attrName>
                                        </p:attrNameLst>
                                      </p:cBhvr>
                                      <p:to>
                                        <p:strVal val="visible"/>
                                      </p:to>
                                    </p:set>
                                    <p:animEffect transition="in" filter="blinds(horizontal)">
                                      <p:cBhvr>
                                        <p:cTn id="38" dur="500"/>
                                        <p:tgtEl>
                                          <p:spTgt spid="4099">
                                            <p:txEl>
                                              <p:pRg st="11" end="1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099">
                                            <p:txEl>
                                              <p:pRg st="13" end="13"/>
                                            </p:txEl>
                                          </p:spTgt>
                                        </p:tgtEl>
                                        <p:attrNameLst>
                                          <p:attrName>style.visibility</p:attrName>
                                        </p:attrNameLst>
                                      </p:cBhvr>
                                      <p:to>
                                        <p:strVal val="visible"/>
                                      </p:to>
                                    </p:set>
                                    <p:animEffect transition="in" filter="blinds(horizontal)">
                                      <p:cBhvr>
                                        <p:cTn id="43" dur="500"/>
                                        <p:tgtEl>
                                          <p:spTgt spid="40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788988"/>
            <a:ext cx="6172200" cy="857250"/>
          </a:xfrm>
        </p:spPr>
        <p:txBody>
          <a:bodyPr/>
          <a:lstStyle/>
          <a:p>
            <a:r>
              <a:rPr lang="es-CO" dirty="0"/>
              <a:t>GUARANÁ</a:t>
            </a:r>
          </a:p>
        </p:txBody>
      </p:sp>
      <p:sp>
        <p:nvSpPr>
          <p:cNvPr id="3" name="2 Marcador de contenido"/>
          <p:cNvSpPr>
            <a:spLocks noGrp="1"/>
          </p:cNvSpPr>
          <p:nvPr>
            <p:ph idx="4294967295"/>
          </p:nvPr>
        </p:nvSpPr>
        <p:spPr>
          <a:xfrm>
            <a:off x="0" y="2301875"/>
            <a:ext cx="6375400" cy="1187450"/>
          </a:xfrm>
        </p:spPr>
        <p:txBody>
          <a:bodyPr/>
          <a:lstStyle/>
          <a:p>
            <a:r>
              <a:rPr lang="es-CO" dirty="0"/>
              <a:t>1 gr GUARANÁ = 40 mg CAFEÍNA</a:t>
            </a:r>
          </a:p>
          <a:p>
            <a:endParaRPr lang="es-CO" dirty="0"/>
          </a:p>
          <a:p>
            <a:pPr>
              <a:buNone/>
            </a:pPr>
            <a:endParaRPr lang="es-CO"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971800" y="642938"/>
            <a:ext cx="6172200" cy="857250"/>
          </a:xfrm>
        </p:spPr>
        <p:txBody>
          <a:bodyPr/>
          <a:lstStyle/>
          <a:p>
            <a:r>
              <a:rPr lang="es-CO" dirty="0"/>
              <a:t>AZÚCAR </a:t>
            </a:r>
          </a:p>
        </p:txBody>
      </p:sp>
      <p:sp>
        <p:nvSpPr>
          <p:cNvPr id="3" name="2 Marcador de contenido"/>
          <p:cNvSpPr>
            <a:spLocks noGrp="1"/>
          </p:cNvSpPr>
          <p:nvPr>
            <p:ph idx="4294967295"/>
          </p:nvPr>
        </p:nvSpPr>
        <p:spPr>
          <a:xfrm>
            <a:off x="0" y="1820863"/>
            <a:ext cx="6172200" cy="2787650"/>
          </a:xfrm>
        </p:spPr>
        <p:txBody>
          <a:bodyPr/>
          <a:lstStyle/>
          <a:p>
            <a:pPr algn="just">
              <a:buNone/>
            </a:pPr>
            <a:r>
              <a:rPr lang="es-CO" dirty="0"/>
              <a:t>	También está presente en altos contenidos: de 21 a 34 gramos por cada ocho onzas. Por eso los expertos aseguran que las personas que consumen bebidas energizantes tienen riesgo a padecer problemas dentales y obesidad.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971800" y="588963"/>
            <a:ext cx="6172200" cy="857250"/>
          </a:xfrm>
        </p:spPr>
        <p:txBody>
          <a:bodyPr/>
          <a:lstStyle/>
          <a:p>
            <a:r>
              <a:rPr lang="es-CO" dirty="0"/>
              <a:t>TAURINA</a:t>
            </a:r>
          </a:p>
        </p:txBody>
      </p:sp>
      <p:sp>
        <p:nvSpPr>
          <p:cNvPr id="3" name="2 Marcador de contenido"/>
          <p:cNvSpPr>
            <a:spLocks noGrp="1"/>
          </p:cNvSpPr>
          <p:nvPr>
            <p:ph idx="4294967295"/>
          </p:nvPr>
        </p:nvSpPr>
        <p:spPr>
          <a:xfrm>
            <a:off x="0" y="1941513"/>
            <a:ext cx="6278563" cy="2238375"/>
          </a:xfrm>
        </p:spPr>
        <p:txBody>
          <a:bodyPr/>
          <a:lstStyle/>
          <a:p>
            <a:pPr algn="just">
              <a:buNone/>
            </a:pPr>
            <a:r>
              <a:rPr lang="es-CO" dirty="0"/>
              <a:t>	Es uno de los aminoácidos más comunes en el cuerpo humano. No hay evidencia de que esta sustancia sea nociva para la salud. Es más, su uso beneficia el desempeño de los deportistas.</a:t>
            </a:r>
            <a:br>
              <a:rPr lang="es-CO" dirty="0"/>
            </a:br>
            <a:endParaRPr lang="es-C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971800" y="534988"/>
            <a:ext cx="6172200" cy="857250"/>
          </a:xfrm>
        </p:spPr>
        <p:txBody>
          <a:bodyPr/>
          <a:lstStyle/>
          <a:p>
            <a:r>
              <a:rPr lang="es-CO" dirty="0"/>
              <a:t>GINSENG</a:t>
            </a:r>
          </a:p>
        </p:txBody>
      </p:sp>
      <p:sp>
        <p:nvSpPr>
          <p:cNvPr id="3" name="2 Marcador de contenido"/>
          <p:cNvSpPr>
            <a:spLocks noGrp="1"/>
          </p:cNvSpPr>
          <p:nvPr>
            <p:ph idx="4294967295"/>
          </p:nvPr>
        </p:nvSpPr>
        <p:spPr>
          <a:xfrm>
            <a:off x="0" y="1446213"/>
            <a:ext cx="6172200" cy="3394075"/>
          </a:xfrm>
        </p:spPr>
        <p:txBody>
          <a:bodyPr/>
          <a:lstStyle/>
          <a:p>
            <a:pPr algn="just"/>
            <a:r>
              <a:rPr lang="es-CO" dirty="0"/>
              <a:t>Funciona para mejorar el rendimiento físico y mental. Sin embargo, grandes cantidades de este compuesto aumentan el riesgo de padecer insomnio. Funciona para mejorar el rendimiento físico y mental. Sin embargo, grandes cantidades de este compuesto aumentan el riesgo de padecer insomnio.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768600" y="534988"/>
            <a:ext cx="6375400" cy="857250"/>
          </a:xfrm>
        </p:spPr>
        <p:txBody>
          <a:bodyPr/>
          <a:lstStyle/>
          <a:p>
            <a:r>
              <a:rPr lang="es-CO" dirty="0"/>
              <a:t>MEZCLA DE ALCOHOL Y BEBIDAS ENERGIZANTES</a:t>
            </a:r>
          </a:p>
        </p:txBody>
      </p:sp>
      <p:sp>
        <p:nvSpPr>
          <p:cNvPr id="3" name="2 Marcador de contenido"/>
          <p:cNvSpPr>
            <a:spLocks noGrp="1"/>
          </p:cNvSpPr>
          <p:nvPr>
            <p:ph idx="4294967295"/>
          </p:nvPr>
        </p:nvSpPr>
        <p:spPr>
          <a:xfrm>
            <a:off x="0" y="1874838"/>
            <a:ext cx="4662488" cy="2411412"/>
          </a:xfrm>
        </p:spPr>
        <p:txBody>
          <a:bodyPr/>
          <a:lstStyle/>
          <a:p>
            <a:r>
              <a:rPr lang="es-CO" dirty="0"/>
              <a:t>Puede producir problemas de salud como:</a:t>
            </a:r>
          </a:p>
          <a:p>
            <a:endParaRPr lang="es-CO" dirty="0"/>
          </a:p>
          <a:p>
            <a:pPr algn="just">
              <a:buNone/>
            </a:pPr>
            <a:r>
              <a:rPr lang="es-CO" dirty="0"/>
              <a:t>	Arritmias Cardíacas, Intoxicación Severa, Ansiedad, Irritabilidad, Convulsiones y Cefaleas </a:t>
            </a:r>
          </a:p>
        </p:txBody>
      </p:sp>
      <p:pic>
        <p:nvPicPr>
          <p:cNvPr id="1026" name="Picture 2" descr="http://zetaestaticos.com/extremadura/img/noticias/0/756/756901_1.jpg"/>
          <p:cNvPicPr>
            <a:picLocks noChangeAspect="1" noChangeArrowheads="1"/>
          </p:cNvPicPr>
          <p:nvPr/>
        </p:nvPicPr>
        <p:blipFill>
          <a:blip r:embed="rId2"/>
          <a:srcRect/>
          <a:stretch>
            <a:fillRect/>
          </a:stretch>
        </p:blipFill>
        <p:spPr bwMode="auto">
          <a:xfrm>
            <a:off x="6286512" y="1821651"/>
            <a:ext cx="1560911" cy="235745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971800" y="1928813"/>
            <a:ext cx="6172200" cy="857250"/>
          </a:xfrm>
        </p:spPr>
        <p:txBody>
          <a:bodyPr/>
          <a:lstStyle/>
          <a:p>
            <a:r>
              <a:rPr lang="es-ES" b="1" dirty="0"/>
              <a:t>LOS  INHALANTES.</a:t>
            </a:r>
            <a:endParaRPr lang="es-CO"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Intel\Mis documentos\Mis imágenes\spboy.gif"/>
          <p:cNvPicPr>
            <a:picLocks noChangeAspect="1" noChangeArrowheads="1"/>
          </p:cNvPicPr>
          <p:nvPr/>
        </p:nvPicPr>
        <p:blipFill>
          <a:blip r:embed="rId2"/>
          <a:srcRect/>
          <a:stretch>
            <a:fillRect/>
          </a:stretch>
        </p:blipFill>
        <p:spPr bwMode="auto">
          <a:xfrm>
            <a:off x="2160968" y="750081"/>
            <a:ext cx="4406814" cy="4125528"/>
          </a:xfrm>
          <a:prstGeom prst="rect">
            <a:avLst/>
          </a:prstGeom>
          <a:noFill/>
          <a:ln w="9525">
            <a:noFill/>
            <a:miter lim="800000"/>
            <a:headEnd/>
            <a:tailEnd/>
          </a:ln>
        </p:spPr>
      </p:pic>
      <p:sp>
        <p:nvSpPr>
          <p:cNvPr id="41987" name="6 Marcador de número de diapositiva"/>
          <p:cNvSpPr>
            <a:spLocks noGrp="1"/>
          </p:cNvSpPr>
          <p:nvPr>
            <p:ph type="sldNum" sz="quarter" idx="4294967295"/>
          </p:nvPr>
        </p:nvSpPr>
        <p:spPr>
          <a:xfrm>
            <a:off x="0" y="0"/>
            <a:ext cx="0" cy="0"/>
          </a:xfrm>
        </p:spPr>
        <p:txBody>
          <a:bodyPr/>
          <a:lstStyle/>
          <a:p>
            <a:pPr>
              <a:defRPr/>
            </a:pPr>
            <a:fld id="{9E4608C5-0267-4281-BAD3-CEF84B15DE7D}" type="slidenum">
              <a:rPr lang="es-ES_tradnl"/>
              <a:pPr>
                <a:defRPr/>
              </a:pPr>
              <a:t>36</a:t>
            </a:fld>
            <a:endParaRPr lang="es-ES_tradnl"/>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idx="4294967295"/>
          </p:nvPr>
        </p:nvSpPr>
        <p:spPr>
          <a:xfrm>
            <a:off x="1500180" y="588963"/>
            <a:ext cx="6172200" cy="857250"/>
          </a:xfrm>
        </p:spPr>
        <p:txBody>
          <a:bodyPr>
            <a:noAutofit/>
          </a:bodyPr>
          <a:lstStyle/>
          <a:p>
            <a:pPr algn="ctr"/>
            <a:r>
              <a:rPr lang="es-ES" sz="3600" dirty="0"/>
              <a:t>Los  Inhalantes.</a:t>
            </a:r>
            <a:br>
              <a:rPr lang="es-ES" sz="3600" dirty="0"/>
            </a:br>
            <a:br>
              <a:rPr lang="es-ES" sz="3600" dirty="0"/>
            </a:br>
            <a:r>
              <a:rPr lang="es-ES" sz="2400" dirty="0">
                <a:latin typeface="+mj-lt"/>
              </a:rPr>
              <a:t>	Son un grupo numeroso de sustancias químicas tóxicas, volátiles utilizadas través de inhalación por la nariz, o aspiración por la boca (insuflación y aspiración), con el fin de producir depresión y/o estimulación del sistema nervioso, causando alteración de la percepción neuro-sensorial, con distorsión de los sentidos, afectando las funciones cerebrales, resultando en trastornos de la personalidad y conducta. </a:t>
            </a:r>
            <a:br>
              <a:rPr lang="es-ES" sz="2400" dirty="0">
                <a:latin typeface="+mj-lt"/>
              </a:rPr>
            </a:br>
            <a:endParaRPr lang="es-ES" sz="2400" dirty="0"/>
          </a:p>
        </p:txBody>
      </p:sp>
      <p:sp>
        <p:nvSpPr>
          <p:cNvPr id="43011" name="2 Marcador de contenido"/>
          <p:cNvSpPr>
            <a:spLocks noGrp="1"/>
          </p:cNvSpPr>
          <p:nvPr>
            <p:ph idx="4294967295"/>
          </p:nvPr>
        </p:nvSpPr>
        <p:spPr>
          <a:xfrm>
            <a:off x="0" y="0"/>
            <a:ext cx="0" cy="0"/>
          </a:xfrm>
        </p:spPr>
        <p:txBody>
          <a:bodyPr>
            <a:normAutofit fontScale="25000" lnSpcReduction="20000"/>
          </a:bodyPr>
          <a:lstStyle/>
          <a:p>
            <a:pPr marL="205740" indent="-205740" algn="ctr">
              <a:buClr>
                <a:schemeClr val="accent3"/>
              </a:buClr>
              <a:buNone/>
              <a:defRPr/>
            </a:pPr>
            <a:endParaRPr lang="es-ES" sz="1800" dirty="0"/>
          </a:p>
          <a:p>
            <a:pPr marL="205740" indent="-205740">
              <a:buClr>
                <a:schemeClr val="accent3"/>
              </a:buClr>
              <a:buFont typeface="Wingdings 2"/>
              <a:buChar char=""/>
              <a:defRPr/>
            </a:pPr>
            <a:endParaRPr lang="es-ES" dirty="0"/>
          </a:p>
        </p:txBody>
      </p:sp>
      <p:sp>
        <p:nvSpPr>
          <p:cNvPr id="43012" name="5 Marcador de número de diapositiva"/>
          <p:cNvSpPr>
            <a:spLocks noGrp="1"/>
          </p:cNvSpPr>
          <p:nvPr>
            <p:ph type="sldNum" sz="quarter" idx="4294967295"/>
          </p:nvPr>
        </p:nvSpPr>
        <p:spPr>
          <a:xfrm>
            <a:off x="0" y="0"/>
            <a:ext cx="0" cy="0"/>
          </a:xfrm>
        </p:spPr>
        <p:txBody>
          <a:bodyPr/>
          <a:lstStyle/>
          <a:p>
            <a:pPr>
              <a:defRPr/>
            </a:pPr>
            <a:fld id="{18D20CA8-61ED-4A55-B6D5-0F329044C944}" type="slidenum">
              <a:rPr lang="es-ES_tradnl"/>
              <a:pPr>
                <a:defRPr/>
              </a:pPr>
              <a:t>37</a:t>
            </a:fld>
            <a:endParaRPr lang="es-ES_tradnl"/>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acatlan.unam.mx/medicos/imagenes/37.jpg"/>
          <p:cNvPicPr>
            <a:picLocks noChangeAspect="1" noChangeArrowheads="1"/>
          </p:cNvPicPr>
          <p:nvPr/>
        </p:nvPicPr>
        <p:blipFill>
          <a:blip r:embed="rId2"/>
          <a:srcRect/>
          <a:stretch>
            <a:fillRect/>
          </a:stretch>
        </p:blipFill>
        <p:spPr bwMode="auto">
          <a:xfrm>
            <a:off x="1464448" y="589346"/>
            <a:ext cx="3268286" cy="2338742"/>
          </a:xfrm>
          <a:prstGeom prst="rect">
            <a:avLst/>
          </a:prstGeom>
          <a:noFill/>
          <a:ln w="9525">
            <a:noFill/>
            <a:miter lim="800000"/>
            <a:headEnd/>
            <a:tailEnd/>
          </a:ln>
        </p:spPr>
      </p:pic>
      <p:pic>
        <p:nvPicPr>
          <p:cNvPr id="52227" name="Picture 4" descr="http://www.medellin.edu.co/sites/Educativo/Estudiantes/Noticias/PublishingImages/ED22_ST_Seriedrogas/inhalantes.250x200.jpg"/>
          <p:cNvPicPr>
            <a:picLocks noChangeAspect="1" noChangeArrowheads="1"/>
          </p:cNvPicPr>
          <p:nvPr/>
        </p:nvPicPr>
        <p:blipFill>
          <a:blip r:embed="rId3"/>
          <a:srcRect/>
          <a:stretch>
            <a:fillRect/>
          </a:stretch>
        </p:blipFill>
        <p:spPr bwMode="auto">
          <a:xfrm>
            <a:off x="4947049" y="589346"/>
            <a:ext cx="2839661" cy="2357451"/>
          </a:xfrm>
          <a:prstGeom prst="rect">
            <a:avLst/>
          </a:prstGeom>
          <a:noFill/>
          <a:ln w="9525">
            <a:noFill/>
            <a:miter lim="800000"/>
            <a:headEnd/>
            <a:tailEnd/>
          </a:ln>
        </p:spPr>
      </p:pic>
      <p:pic>
        <p:nvPicPr>
          <p:cNvPr id="52228" name="Picture 6" descr="http://www.alertamilitante.com.ar/contenido_grafico/drogapegamento.jpg"/>
          <p:cNvPicPr>
            <a:picLocks noChangeAspect="1" noChangeArrowheads="1"/>
          </p:cNvPicPr>
          <p:nvPr/>
        </p:nvPicPr>
        <p:blipFill>
          <a:blip r:embed="rId4"/>
          <a:srcRect/>
          <a:stretch>
            <a:fillRect/>
          </a:stretch>
        </p:blipFill>
        <p:spPr bwMode="auto">
          <a:xfrm>
            <a:off x="4947048" y="2839643"/>
            <a:ext cx="2854780" cy="2035983"/>
          </a:xfrm>
          <a:prstGeom prst="rect">
            <a:avLst/>
          </a:prstGeom>
          <a:noFill/>
          <a:ln w="9525">
            <a:noFill/>
            <a:miter lim="800000"/>
            <a:headEnd/>
            <a:tailEnd/>
          </a:ln>
        </p:spPr>
      </p:pic>
      <p:pic>
        <p:nvPicPr>
          <p:cNvPr id="52229" name="Picture 8" descr="http://2.bp.blogspot.com/_JUcELjz063Y/SZnDvX29PYI/AAAAAAAAAHA/q-cqMjXfuOg/s400/Feto+deforme.jpg"/>
          <p:cNvPicPr>
            <a:picLocks noChangeAspect="1" noChangeArrowheads="1"/>
          </p:cNvPicPr>
          <p:nvPr/>
        </p:nvPicPr>
        <p:blipFill>
          <a:blip r:embed="rId5"/>
          <a:srcRect/>
          <a:stretch>
            <a:fillRect/>
          </a:stretch>
        </p:blipFill>
        <p:spPr bwMode="auto">
          <a:xfrm>
            <a:off x="1518026" y="3000378"/>
            <a:ext cx="3000394" cy="2032525"/>
          </a:xfrm>
          <a:prstGeom prst="rect">
            <a:avLst/>
          </a:prstGeom>
          <a:noFill/>
          <a:ln w="9525">
            <a:noFill/>
            <a:miter lim="800000"/>
            <a:headEnd/>
            <a:tailEnd/>
          </a:ln>
        </p:spPr>
      </p:pic>
      <p:sp>
        <p:nvSpPr>
          <p:cNvPr id="44038" name="9 Marcador de número de diapositiva"/>
          <p:cNvSpPr>
            <a:spLocks noGrp="1"/>
          </p:cNvSpPr>
          <p:nvPr>
            <p:ph type="sldNum" sz="quarter" idx="12"/>
          </p:nvPr>
        </p:nvSpPr>
        <p:spPr/>
        <p:txBody>
          <a:bodyPr/>
          <a:lstStyle/>
          <a:p>
            <a:pPr>
              <a:defRPr/>
            </a:pPr>
            <a:fld id="{18C62FB4-D879-42EA-ABC5-76EBA97D022B}" type="slidenum">
              <a:rPr lang="es-ES_tradnl"/>
              <a:pPr>
                <a:defRPr/>
              </a:pPr>
              <a:t>38</a:t>
            </a:fld>
            <a:endParaRPr lang="es-ES_tradnl"/>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idx="4294967295"/>
          </p:nvPr>
        </p:nvSpPr>
        <p:spPr>
          <a:xfrm>
            <a:off x="2971800" y="642938"/>
            <a:ext cx="6172200" cy="857250"/>
          </a:xfrm>
        </p:spPr>
        <p:txBody>
          <a:bodyPr/>
          <a:lstStyle/>
          <a:p>
            <a:pPr algn="ctr" eaLnBrk="1" hangingPunct="1"/>
            <a:r>
              <a:rPr lang="es-ES" dirty="0"/>
              <a:t>Los   inhalantes</a:t>
            </a:r>
          </a:p>
        </p:txBody>
      </p:sp>
      <p:sp>
        <p:nvSpPr>
          <p:cNvPr id="45059" name="10 Marcador de contenido"/>
          <p:cNvSpPr>
            <a:spLocks noGrp="1"/>
          </p:cNvSpPr>
          <p:nvPr>
            <p:ph idx="4294967295"/>
          </p:nvPr>
        </p:nvSpPr>
        <p:spPr>
          <a:xfrm>
            <a:off x="0" y="1654175"/>
            <a:ext cx="6172200" cy="3089275"/>
          </a:xfrm>
        </p:spPr>
        <p:txBody>
          <a:bodyPr>
            <a:normAutofit/>
          </a:bodyPr>
          <a:lstStyle/>
          <a:p>
            <a:pPr marL="205740" indent="-205740">
              <a:buClr>
                <a:schemeClr val="accent3"/>
              </a:buClr>
              <a:buNone/>
              <a:defRPr/>
            </a:pPr>
            <a:endParaRPr lang="es-ES" sz="1350" dirty="0"/>
          </a:p>
          <a:p>
            <a:pPr marL="205740" indent="-205740" algn="just">
              <a:buClr>
                <a:schemeClr val="accent3"/>
              </a:buClr>
              <a:buNone/>
              <a:defRPr/>
            </a:pPr>
            <a:r>
              <a:rPr lang="es-ES" sz="1800" dirty="0">
                <a:latin typeface="+mj-lt"/>
              </a:rPr>
              <a:t>	</a:t>
            </a:r>
            <a:r>
              <a:rPr lang="es-ES" sz="1950" dirty="0">
                <a:latin typeface="+mj-lt"/>
              </a:rPr>
              <a:t>A esta adicción se le ha llamado "la cocaína de los 90s," la cual es utilizada principalmente por niños, adolescentes y jóvenes. Los inhalantes no son drogas, es decir, </a:t>
            </a:r>
            <a:r>
              <a:rPr lang="es-ES" sz="1950" i="1" u="sng" dirty="0">
                <a:latin typeface="+mj-lt"/>
              </a:rPr>
              <a:t>son sustancias químicas tóxicas, que al ser inhaladas con fines de alteración de las funciones cerebrales causan daño al organismo y pueden causar la muerte </a:t>
            </a:r>
            <a:r>
              <a:rPr lang="es-ES" sz="1950" i="1" u="sng" dirty="0" err="1">
                <a:latin typeface="+mj-lt"/>
              </a:rPr>
              <a:t>instantanea</a:t>
            </a:r>
            <a:r>
              <a:rPr lang="es-ES" sz="1950" dirty="0">
                <a:latin typeface="+mj-lt"/>
              </a:rPr>
              <a:t>.</a:t>
            </a:r>
          </a:p>
          <a:p>
            <a:pPr marL="205740" indent="-205740">
              <a:buClr>
                <a:schemeClr val="accent3"/>
              </a:buClr>
              <a:buNone/>
              <a:defRPr/>
            </a:pPr>
            <a:endParaRPr lang="es-ES" sz="1800" dirty="0">
              <a:latin typeface="+mj-lt"/>
            </a:endParaRPr>
          </a:p>
          <a:p>
            <a:pPr marL="205740" indent="-205740">
              <a:buClr>
                <a:schemeClr val="accent3"/>
              </a:buClr>
              <a:buNone/>
              <a:defRPr/>
            </a:pPr>
            <a:endParaRPr lang="es-ES" dirty="0"/>
          </a:p>
        </p:txBody>
      </p:sp>
      <p:sp>
        <p:nvSpPr>
          <p:cNvPr id="45060" name="13 Marcador de número de diapositiva"/>
          <p:cNvSpPr>
            <a:spLocks noGrp="1"/>
          </p:cNvSpPr>
          <p:nvPr>
            <p:ph type="sldNum" sz="quarter" idx="4294967295"/>
          </p:nvPr>
        </p:nvSpPr>
        <p:spPr>
          <a:xfrm>
            <a:off x="0" y="0"/>
            <a:ext cx="0" cy="0"/>
          </a:xfrm>
        </p:spPr>
        <p:txBody>
          <a:bodyPr/>
          <a:lstStyle/>
          <a:p>
            <a:pPr>
              <a:defRPr/>
            </a:pPr>
            <a:fld id="{9E4A1E7C-C5E5-408C-8583-1E60295516BE}" type="slidenum">
              <a:rPr lang="es-ES_tradnl"/>
              <a:pPr>
                <a:defRPr/>
              </a:pPr>
              <a:t>39</a:t>
            </a:fld>
            <a:endParaRPr lang="es-ES_trad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464469" y="242887"/>
            <a:ext cx="6000750" cy="971550"/>
          </a:xfrm>
        </p:spPr>
        <p:txBody>
          <a:bodyPr/>
          <a:lstStyle/>
          <a:p>
            <a:pPr algn="ctr"/>
            <a:r>
              <a:rPr lang="es-ES" sz="3000">
                <a:latin typeface="Comic Sans MS" pitchFamily="66" charset="0"/>
                <a:ea typeface="CgCaponeLight" charset="-127"/>
              </a:rPr>
              <a:t>CLASIFICACIÓN DE LAS DROGAS</a:t>
            </a:r>
            <a:r>
              <a:rPr lang="es-ES"/>
              <a:t> </a:t>
            </a:r>
          </a:p>
        </p:txBody>
      </p:sp>
      <p:sp>
        <p:nvSpPr>
          <p:cNvPr id="5123" name="Rectangle 3"/>
          <p:cNvSpPr>
            <a:spLocks noGrp="1" noChangeArrowheads="1"/>
          </p:cNvSpPr>
          <p:nvPr>
            <p:ph type="body" sz="half" idx="4294967295"/>
          </p:nvPr>
        </p:nvSpPr>
        <p:spPr>
          <a:xfrm>
            <a:off x="1407319" y="1385887"/>
            <a:ext cx="6057900" cy="3429000"/>
          </a:xfrm>
        </p:spPr>
        <p:txBody>
          <a:bodyPr/>
          <a:lstStyle/>
          <a:p>
            <a:pPr>
              <a:buClr>
                <a:schemeClr val="tx2"/>
              </a:buClr>
              <a:buFont typeface="Wingdings 3" pitchFamily="18" charset="2"/>
              <a:buChar char="â"/>
            </a:pPr>
            <a:r>
              <a:rPr lang="es-ES" sz="1350" b="1" u="sng">
                <a:solidFill>
                  <a:schemeClr val="accent1"/>
                </a:solidFill>
                <a:latin typeface="Comic Sans MS" pitchFamily="66" charset="0"/>
                <a:cs typeface="Times New Roman" pitchFamily="18" charset="0"/>
              </a:rPr>
              <a:t>DEPRESORAS DEL SISTEMA NERVIOSO CENTRAL</a:t>
            </a:r>
            <a:r>
              <a:rPr lang="es-ES" sz="1350" u="sng">
                <a:solidFill>
                  <a:schemeClr val="tx2"/>
                </a:solidFill>
                <a:latin typeface="Comic Sans MS" pitchFamily="66" charset="0"/>
              </a:rPr>
              <a:t> </a:t>
            </a:r>
            <a:endParaRPr lang="es-ES_tradnl" sz="1350" u="sng">
              <a:solidFill>
                <a:schemeClr val="tx2"/>
              </a:solidFill>
              <a:latin typeface="Comic Sans MS" pitchFamily="66" charset="0"/>
            </a:endParaRPr>
          </a:p>
          <a:p>
            <a:pPr>
              <a:buFont typeface="Wingdings" pitchFamily="2" charset="2"/>
              <a:buNone/>
            </a:pPr>
            <a:r>
              <a:rPr lang="es-ES_tradnl" sz="1350">
                <a:latin typeface="Comic Sans MS" pitchFamily="66" charset="0"/>
              </a:rPr>
              <a:t>     </a:t>
            </a:r>
            <a:r>
              <a:rPr lang="es-ES" sz="1350">
                <a:solidFill>
                  <a:srgbClr val="000000"/>
                </a:solidFill>
                <a:latin typeface="Comic Sans MS" pitchFamily="66" charset="0"/>
                <a:cs typeface="Times New Roman" pitchFamily="18" charset="0"/>
              </a:rPr>
              <a:t>Alcohol</a:t>
            </a:r>
            <a:r>
              <a:rPr lang="es-ES_tradnl" sz="1350">
                <a:solidFill>
                  <a:srgbClr val="000000"/>
                </a:solidFill>
                <a:latin typeface="Comic Sans MS" pitchFamily="66" charset="0"/>
                <a:cs typeface="Times New Roman" pitchFamily="18" charset="0"/>
              </a:rPr>
              <a:t>                                                 </a:t>
            </a:r>
            <a:r>
              <a:rPr lang="es-ES" sz="1350">
                <a:solidFill>
                  <a:srgbClr val="000000"/>
                </a:solidFill>
                <a:latin typeface="Comic Sans MS" pitchFamily="66" charset="0"/>
                <a:cs typeface="Times New Roman" pitchFamily="18" charset="0"/>
              </a:rPr>
              <a:t>Tranquilizantes, </a:t>
            </a:r>
            <a:endParaRPr lang="es-ES_tradnl" sz="1350">
              <a:solidFill>
                <a:srgbClr val="000000"/>
              </a:solidFill>
              <a:latin typeface="Comic Sans MS" pitchFamily="66" charset="0"/>
              <a:cs typeface="Times New Roman" pitchFamily="18" charset="0"/>
            </a:endParaRPr>
          </a:p>
          <a:p>
            <a:pPr>
              <a:buFont typeface="Wingdings" pitchFamily="2" charset="2"/>
              <a:buNone/>
            </a:pPr>
            <a:r>
              <a:rPr lang="es-ES_tradnl" sz="1350">
                <a:solidFill>
                  <a:srgbClr val="000000"/>
                </a:solidFill>
                <a:latin typeface="Comic Sans MS" pitchFamily="66" charset="0"/>
                <a:cs typeface="Times New Roman" pitchFamily="18" charset="0"/>
              </a:rPr>
              <a:t>     </a:t>
            </a:r>
            <a:r>
              <a:rPr lang="es-ES" sz="1350">
                <a:solidFill>
                  <a:srgbClr val="000000"/>
                </a:solidFill>
                <a:latin typeface="Comic Sans MS" pitchFamily="66" charset="0"/>
                <a:cs typeface="Times New Roman" pitchFamily="18" charset="0"/>
              </a:rPr>
              <a:t>Hipnóticos, </a:t>
            </a:r>
            <a:r>
              <a:rPr lang="es-ES_tradnl" sz="1350">
                <a:solidFill>
                  <a:srgbClr val="000000"/>
                </a:solidFill>
                <a:latin typeface="Comic Sans MS" pitchFamily="66" charset="0"/>
                <a:cs typeface="Times New Roman" pitchFamily="18" charset="0"/>
              </a:rPr>
              <a:t>                                           Inhalantes</a:t>
            </a:r>
          </a:p>
          <a:p>
            <a:pPr>
              <a:buFont typeface="Wingdings" pitchFamily="2" charset="2"/>
              <a:buNone/>
            </a:pPr>
            <a:r>
              <a:rPr lang="es-ES_tradnl" sz="1350">
                <a:solidFill>
                  <a:srgbClr val="000000"/>
                </a:solidFill>
                <a:latin typeface="Comic Sans MS" pitchFamily="66" charset="0"/>
                <a:cs typeface="Times New Roman" pitchFamily="18" charset="0"/>
              </a:rPr>
              <a:t>     </a:t>
            </a:r>
            <a:r>
              <a:rPr lang="es-ES" sz="1350">
                <a:solidFill>
                  <a:srgbClr val="000000"/>
                </a:solidFill>
                <a:latin typeface="Comic Sans MS" pitchFamily="66" charset="0"/>
                <a:cs typeface="Times New Roman" pitchFamily="18" charset="0"/>
              </a:rPr>
              <a:t>Opiáceos (heroína, morfina, metadona).</a:t>
            </a:r>
            <a:endParaRPr lang="es-ES_tradnl" sz="1350">
              <a:solidFill>
                <a:srgbClr val="000000"/>
              </a:solidFill>
              <a:latin typeface="Comic Sans MS" pitchFamily="66" charset="0"/>
              <a:cs typeface="Times New Roman" pitchFamily="18" charset="0"/>
            </a:endParaRPr>
          </a:p>
          <a:p>
            <a:pPr lvl="1" algn="just"/>
            <a:endParaRPr lang="es-ES_tradnl" sz="600">
              <a:latin typeface="Comic Sans MS" pitchFamily="66" charset="0"/>
            </a:endParaRPr>
          </a:p>
          <a:p>
            <a:pPr>
              <a:buClr>
                <a:schemeClr val="tx2"/>
              </a:buClr>
              <a:buFont typeface="Wingdings 3" pitchFamily="18" charset="2"/>
              <a:buChar char="â"/>
            </a:pPr>
            <a:r>
              <a:rPr lang="es-ES" sz="1350" b="1" u="sng">
                <a:solidFill>
                  <a:schemeClr val="accent1"/>
                </a:solidFill>
                <a:latin typeface="Comic Sans MS" pitchFamily="66" charset="0"/>
                <a:cs typeface="Times New Roman" pitchFamily="18" charset="0"/>
              </a:rPr>
              <a:t>ESTIMULANTES DE LA ACTIVIDAD DEL SISTEMA NERVIOSO CENTRAL</a:t>
            </a:r>
            <a:r>
              <a:rPr lang="es-ES" sz="1350" u="sng">
                <a:latin typeface="Comic Sans MS" pitchFamily="66" charset="0"/>
              </a:rPr>
              <a:t> </a:t>
            </a:r>
            <a:endParaRPr lang="es-ES_tradnl" sz="1350" u="sng">
              <a:latin typeface="Comic Sans MS" pitchFamily="66" charset="0"/>
            </a:endParaRPr>
          </a:p>
          <a:p>
            <a:pPr>
              <a:buClr>
                <a:schemeClr val="tx2"/>
              </a:buClr>
              <a:buFont typeface="Wingdings 3" pitchFamily="18" charset="2"/>
              <a:buNone/>
            </a:pPr>
            <a:r>
              <a:rPr lang="es-ES_tradnl" sz="1350">
                <a:solidFill>
                  <a:srgbClr val="000000"/>
                </a:solidFill>
                <a:latin typeface="Comic Sans MS" pitchFamily="66" charset="0"/>
                <a:cs typeface="Times New Roman" pitchFamily="18" charset="0"/>
              </a:rPr>
              <a:t>     </a:t>
            </a:r>
            <a:r>
              <a:rPr lang="es-ES" sz="1350">
                <a:solidFill>
                  <a:srgbClr val="000000"/>
                </a:solidFill>
                <a:latin typeface="Comic Sans MS" pitchFamily="66" charset="0"/>
                <a:cs typeface="Times New Roman" pitchFamily="18" charset="0"/>
              </a:rPr>
              <a:t>Anfetaminas.</a:t>
            </a:r>
            <a:r>
              <a:rPr lang="es-ES_tradnl" sz="1350">
                <a:solidFill>
                  <a:srgbClr val="000000"/>
                </a:solidFill>
                <a:latin typeface="Comic Sans MS" pitchFamily="66" charset="0"/>
                <a:cs typeface="Times New Roman" pitchFamily="18" charset="0"/>
              </a:rPr>
              <a:t>                                         </a:t>
            </a:r>
            <a:r>
              <a:rPr lang="es-ES" sz="1350">
                <a:solidFill>
                  <a:srgbClr val="000000"/>
                </a:solidFill>
                <a:latin typeface="Comic Sans MS" pitchFamily="66" charset="0"/>
                <a:cs typeface="Times New Roman" pitchFamily="18" charset="0"/>
              </a:rPr>
              <a:t>Cocaína.</a:t>
            </a:r>
            <a:r>
              <a:rPr lang="es-ES_tradnl" sz="1350">
                <a:solidFill>
                  <a:srgbClr val="000000"/>
                </a:solidFill>
                <a:latin typeface="Comic Sans MS" pitchFamily="66" charset="0"/>
                <a:cs typeface="Times New Roman" pitchFamily="18" charset="0"/>
              </a:rPr>
              <a:t> </a:t>
            </a:r>
          </a:p>
          <a:p>
            <a:pPr>
              <a:buClr>
                <a:schemeClr val="tx2"/>
              </a:buClr>
              <a:buFont typeface="Wingdings 3" pitchFamily="18" charset="2"/>
              <a:buNone/>
            </a:pPr>
            <a:r>
              <a:rPr lang="es-ES_tradnl" sz="1350">
                <a:solidFill>
                  <a:srgbClr val="000000"/>
                </a:solidFill>
                <a:latin typeface="Comic Sans MS" pitchFamily="66" charset="0"/>
                <a:cs typeface="Times New Roman" pitchFamily="18" charset="0"/>
              </a:rPr>
              <a:t>     </a:t>
            </a:r>
            <a:r>
              <a:rPr lang="es-ES" sz="1350">
                <a:solidFill>
                  <a:srgbClr val="000000"/>
                </a:solidFill>
                <a:latin typeface="Comic Sans MS" pitchFamily="66" charset="0"/>
                <a:cs typeface="Times New Roman" pitchFamily="18" charset="0"/>
              </a:rPr>
              <a:t>Nicotina.</a:t>
            </a:r>
            <a:r>
              <a:rPr lang="es-ES_tradnl" sz="1350">
                <a:solidFill>
                  <a:srgbClr val="000000"/>
                </a:solidFill>
                <a:latin typeface="Comic Sans MS" pitchFamily="66" charset="0"/>
                <a:cs typeface="Times New Roman" pitchFamily="18" charset="0"/>
              </a:rPr>
              <a:t>                                                </a:t>
            </a:r>
            <a:r>
              <a:rPr lang="es-ES" sz="1350">
                <a:solidFill>
                  <a:srgbClr val="000000"/>
                </a:solidFill>
                <a:latin typeface="Comic Sans MS" pitchFamily="66" charset="0"/>
                <a:cs typeface="Times New Roman" pitchFamily="18" charset="0"/>
              </a:rPr>
              <a:t>Xantinas (cafeína, teína…).</a:t>
            </a:r>
            <a:endParaRPr lang="es-ES_tradnl" sz="1350">
              <a:solidFill>
                <a:srgbClr val="000000"/>
              </a:solidFill>
              <a:latin typeface="Comic Sans MS" pitchFamily="66" charset="0"/>
              <a:cs typeface="Times New Roman" pitchFamily="18" charset="0"/>
            </a:endParaRPr>
          </a:p>
          <a:p>
            <a:pPr lvl="1" algn="just">
              <a:buFontTx/>
              <a:buNone/>
            </a:pPr>
            <a:endParaRPr lang="es-ES_tradnl" sz="600">
              <a:latin typeface="Comic Sans MS" pitchFamily="66" charset="0"/>
            </a:endParaRPr>
          </a:p>
          <a:p>
            <a:pPr>
              <a:buClr>
                <a:schemeClr val="tx2"/>
              </a:buClr>
              <a:buFont typeface="Wingdings 3" pitchFamily="18" charset="2"/>
              <a:buChar char="â"/>
            </a:pPr>
            <a:r>
              <a:rPr lang="es-ES" sz="1350" b="1" u="sng">
                <a:solidFill>
                  <a:schemeClr val="accent1"/>
                </a:solidFill>
                <a:latin typeface="Comic Sans MS" pitchFamily="66" charset="0"/>
                <a:cs typeface="Times New Roman" pitchFamily="18" charset="0"/>
              </a:rPr>
              <a:t>SUSTANCIAS PSICODÉLICAS </a:t>
            </a:r>
            <a:endParaRPr lang="es-ES_tradnl" sz="1350" b="1" u="sng">
              <a:solidFill>
                <a:schemeClr val="accent1"/>
              </a:solidFill>
              <a:latin typeface="Comic Sans MS" pitchFamily="66" charset="0"/>
              <a:cs typeface="Times New Roman" pitchFamily="18" charset="0"/>
            </a:endParaRPr>
          </a:p>
          <a:p>
            <a:pPr>
              <a:buClr>
                <a:schemeClr val="tx2"/>
              </a:buClr>
              <a:buFontTx/>
              <a:buNone/>
            </a:pPr>
            <a:r>
              <a:rPr lang="es-ES_tradnl" sz="1350">
                <a:solidFill>
                  <a:srgbClr val="000000"/>
                </a:solidFill>
                <a:latin typeface="Comic Sans MS" pitchFamily="66" charset="0"/>
                <a:cs typeface="Times New Roman" pitchFamily="18" charset="0"/>
              </a:rPr>
              <a:t>     </a:t>
            </a:r>
            <a:r>
              <a:rPr lang="es-ES" sz="1350">
                <a:solidFill>
                  <a:srgbClr val="000000"/>
                </a:solidFill>
                <a:latin typeface="Comic Sans MS" pitchFamily="66" charset="0"/>
                <a:cs typeface="Times New Roman" pitchFamily="18" charset="0"/>
              </a:rPr>
              <a:t>Alucinógenos: LSD, mescalina…</a:t>
            </a:r>
            <a:endParaRPr lang="es-ES_tradnl" sz="1350">
              <a:solidFill>
                <a:srgbClr val="000000"/>
              </a:solidFill>
              <a:latin typeface="Comic Sans MS" pitchFamily="66" charset="0"/>
              <a:cs typeface="Times New Roman" pitchFamily="18" charset="0"/>
            </a:endParaRPr>
          </a:p>
          <a:p>
            <a:pPr>
              <a:buClr>
                <a:schemeClr val="tx2"/>
              </a:buClr>
              <a:buFontTx/>
              <a:buNone/>
            </a:pPr>
            <a:r>
              <a:rPr lang="es-ES_tradnl" sz="1350">
                <a:solidFill>
                  <a:srgbClr val="000000"/>
                </a:solidFill>
                <a:latin typeface="Comic Sans MS" pitchFamily="66" charset="0"/>
                <a:cs typeface="Times New Roman" pitchFamily="18" charset="0"/>
              </a:rPr>
              <a:t>     </a:t>
            </a:r>
            <a:r>
              <a:rPr lang="es-ES" sz="1350">
                <a:solidFill>
                  <a:srgbClr val="000000"/>
                </a:solidFill>
                <a:latin typeface="Comic Sans MS" pitchFamily="66" charset="0"/>
                <a:cs typeface="Times New Roman" pitchFamily="18" charset="0"/>
              </a:rPr>
              <a:t>Derivados del cannabis: hachís, marihuana...</a:t>
            </a:r>
            <a:r>
              <a:rPr lang="es-ES_tradnl" sz="1350">
                <a:solidFill>
                  <a:srgbClr val="000000"/>
                </a:solidFill>
                <a:latin typeface="Comic Sans MS" pitchFamily="66" charset="0"/>
                <a:cs typeface="Times New Roman" pitchFamily="18" charset="0"/>
              </a:rPr>
              <a:t> </a:t>
            </a:r>
          </a:p>
          <a:p>
            <a:pPr>
              <a:buClr>
                <a:schemeClr val="tx2"/>
              </a:buClr>
              <a:buFontTx/>
              <a:buNone/>
            </a:pPr>
            <a:r>
              <a:rPr lang="es-ES_tradnl" sz="1350">
                <a:solidFill>
                  <a:srgbClr val="000000"/>
                </a:solidFill>
                <a:latin typeface="Comic Sans MS" pitchFamily="66" charset="0"/>
                <a:cs typeface="Times New Roman" pitchFamily="18" charset="0"/>
              </a:rPr>
              <a:t>     </a:t>
            </a:r>
            <a:r>
              <a:rPr lang="es-ES" sz="1350">
                <a:solidFill>
                  <a:srgbClr val="000000"/>
                </a:solidFill>
                <a:latin typeface="Comic Sans MS" pitchFamily="66" charset="0"/>
                <a:cs typeface="Times New Roman" pitchFamily="18" charset="0"/>
              </a:rPr>
              <a:t>Drogas de síntesis: éxtasis, ketamina...</a:t>
            </a:r>
          </a:p>
          <a:p>
            <a:pPr lvl="1" algn="just">
              <a:buFontTx/>
              <a:buNone/>
            </a:pPr>
            <a:endParaRPr lang="es-ES_tradnl" sz="1350">
              <a:solidFill>
                <a:srgbClr val="000000"/>
              </a:solidFill>
              <a:latin typeface="Comic Sans MS" pitchFamily="66" charset="0"/>
              <a:cs typeface="Times New Roman" pitchFamily="18" charset="0"/>
            </a:endParaRPr>
          </a:p>
          <a:p>
            <a:pPr lvl="1" algn="just">
              <a:buFontTx/>
              <a:buNone/>
            </a:pPr>
            <a:endParaRPr lang="es-ES" sz="900">
              <a:solidFill>
                <a:srgbClr val="000000"/>
              </a:solidFill>
              <a:cs typeface="Times New Roman" pitchFamily="18" charset="0"/>
            </a:endParaRPr>
          </a:p>
          <a:p>
            <a:pPr lvl="1"/>
            <a:endParaRPr lang="es-ES" sz="900"/>
          </a:p>
        </p:txBody>
      </p:sp>
    </p:spTree>
    <p:extLst>
      <p:ext uri="{BB962C8B-B14F-4D97-AF65-F5344CB8AC3E}">
        <p14:creationId xmlns:p14="http://schemas.microsoft.com/office/powerpoint/2010/main" val="3247173220"/>
      </p:ext>
    </p:extLst>
  </p:cSld>
  <p:clrMapOvr>
    <a:masterClrMapping/>
  </p:clrMapOvr>
  <p:transition spd="slow" advClick="0" advTm="15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3" dur="500"/>
                                        <p:tgtEl>
                                          <p:spTgt spid="51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8" dur="500"/>
                                        <p:tgtEl>
                                          <p:spTgt spid="512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blinds(horizontal)">
                                      <p:cBhvr>
                                        <p:cTn id="23" dur="500"/>
                                        <p:tgtEl>
                                          <p:spTgt spid="51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8" dur="500"/>
                                        <p:tgtEl>
                                          <p:spTgt spid="512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Effect transition="in" filter="blinds(horizontal)">
                                      <p:cBhvr>
                                        <p:cTn id="33" dur="500"/>
                                        <p:tgtEl>
                                          <p:spTgt spid="512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123">
                                            <p:txEl>
                                              <p:pRg st="6" end="6"/>
                                            </p:txEl>
                                          </p:spTgt>
                                        </p:tgtEl>
                                        <p:attrNameLst>
                                          <p:attrName>style.visibility</p:attrName>
                                        </p:attrNameLst>
                                      </p:cBhvr>
                                      <p:to>
                                        <p:strVal val="visible"/>
                                      </p:to>
                                    </p:set>
                                    <p:animEffect transition="in" filter="blinds(horizontal)">
                                      <p:cBhvr>
                                        <p:cTn id="38" dur="500"/>
                                        <p:tgtEl>
                                          <p:spTgt spid="5123">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123">
                                            <p:txEl>
                                              <p:pRg st="7" end="7"/>
                                            </p:txEl>
                                          </p:spTgt>
                                        </p:tgtEl>
                                        <p:attrNameLst>
                                          <p:attrName>style.visibility</p:attrName>
                                        </p:attrNameLst>
                                      </p:cBhvr>
                                      <p:to>
                                        <p:strVal val="visible"/>
                                      </p:to>
                                    </p:set>
                                    <p:animEffect transition="in" filter="blinds(horizontal)">
                                      <p:cBhvr>
                                        <p:cTn id="43" dur="500"/>
                                        <p:tgtEl>
                                          <p:spTgt spid="5123">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123">
                                            <p:txEl>
                                              <p:pRg st="9" end="9"/>
                                            </p:txEl>
                                          </p:spTgt>
                                        </p:tgtEl>
                                        <p:attrNameLst>
                                          <p:attrName>style.visibility</p:attrName>
                                        </p:attrNameLst>
                                      </p:cBhvr>
                                      <p:to>
                                        <p:strVal val="visible"/>
                                      </p:to>
                                    </p:set>
                                    <p:animEffect transition="in" filter="blinds(horizontal)">
                                      <p:cBhvr>
                                        <p:cTn id="48" dur="500"/>
                                        <p:tgtEl>
                                          <p:spTgt spid="5123">
                                            <p:txEl>
                                              <p:pRg st="9" end="9"/>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123">
                                            <p:txEl>
                                              <p:pRg st="10" end="10"/>
                                            </p:txEl>
                                          </p:spTgt>
                                        </p:tgtEl>
                                        <p:attrNameLst>
                                          <p:attrName>style.visibility</p:attrName>
                                        </p:attrNameLst>
                                      </p:cBhvr>
                                      <p:to>
                                        <p:strVal val="visible"/>
                                      </p:to>
                                    </p:set>
                                    <p:animEffect transition="in" filter="blinds(horizontal)">
                                      <p:cBhvr>
                                        <p:cTn id="53" dur="500"/>
                                        <p:tgtEl>
                                          <p:spTgt spid="5123">
                                            <p:txEl>
                                              <p:pRg st="10" end="1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123">
                                            <p:txEl>
                                              <p:pRg st="11" end="11"/>
                                            </p:txEl>
                                          </p:spTgt>
                                        </p:tgtEl>
                                        <p:attrNameLst>
                                          <p:attrName>style.visibility</p:attrName>
                                        </p:attrNameLst>
                                      </p:cBhvr>
                                      <p:to>
                                        <p:strVal val="visible"/>
                                      </p:to>
                                    </p:set>
                                    <p:animEffect transition="in" filter="blinds(horizontal)">
                                      <p:cBhvr>
                                        <p:cTn id="58" dur="500"/>
                                        <p:tgtEl>
                                          <p:spTgt spid="5123">
                                            <p:txEl>
                                              <p:pRg st="11" end="1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123">
                                            <p:txEl>
                                              <p:pRg st="12" end="12"/>
                                            </p:txEl>
                                          </p:spTgt>
                                        </p:tgtEl>
                                        <p:attrNameLst>
                                          <p:attrName>style.visibility</p:attrName>
                                        </p:attrNameLst>
                                      </p:cBhvr>
                                      <p:to>
                                        <p:strVal val="visible"/>
                                      </p:to>
                                    </p:set>
                                    <p:animEffect transition="in" filter="blinds(horizontal)">
                                      <p:cBhvr>
                                        <p:cTn id="63" dur="500"/>
                                        <p:tgtEl>
                                          <p:spTgt spid="51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2 Marcador de contenido"/>
          <p:cNvSpPr>
            <a:spLocks noGrp="1"/>
          </p:cNvSpPr>
          <p:nvPr>
            <p:ph idx="4294967295"/>
          </p:nvPr>
        </p:nvSpPr>
        <p:spPr>
          <a:xfrm>
            <a:off x="2660650" y="2036763"/>
            <a:ext cx="6483350" cy="2562225"/>
          </a:xfrm>
        </p:spPr>
        <p:txBody>
          <a:bodyPr/>
          <a:lstStyle/>
          <a:p>
            <a:pPr eaLnBrk="1" hangingPunct="1"/>
            <a:r>
              <a:rPr lang="es-ES" sz="1800" dirty="0"/>
              <a:t>Los daños que resultan del uso de inhalantes por largo tiempo pueden disminuir o detener la actividad de las células nerviosas en algunas partes del cerebro.</a:t>
            </a:r>
          </a:p>
          <a:p>
            <a:pPr eaLnBrk="1" hangingPunct="1"/>
            <a:endParaRPr lang="es-ES" sz="1800" dirty="0"/>
          </a:p>
          <a:p>
            <a:pPr eaLnBrk="1" hangingPunct="1"/>
            <a:r>
              <a:rPr lang="es-ES" sz="1800" dirty="0"/>
              <a:t>Esto puede pasar en la corteza frontal, que es la parte del cerebro que resuelve problemas complejos y planifica el futuro. Mientras tanto, si los inhalantes logran entrar en el cerebelo, que es la parte del cerebro que controla los movimientos y la coordinación, pueden hacer que el usuario se mueva torpemente o con lentitud.</a:t>
            </a:r>
          </a:p>
          <a:p>
            <a:pPr eaLnBrk="1" hangingPunct="1"/>
            <a:endParaRPr lang="es-ES" dirty="0"/>
          </a:p>
        </p:txBody>
      </p:sp>
      <p:pic>
        <p:nvPicPr>
          <p:cNvPr id="55299" name="Picture 2"/>
          <p:cNvPicPr>
            <a:picLocks noChangeAspect="1" noChangeArrowheads="1"/>
          </p:cNvPicPr>
          <p:nvPr/>
        </p:nvPicPr>
        <p:blipFill>
          <a:blip r:embed="rId2"/>
          <a:srcRect/>
          <a:stretch>
            <a:fillRect/>
          </a:stretch>
        </p:blipFill>
        <p:spPr bwMode="auto">
          <a:xfrm>
            <a:off x="3286116" y="482189"/>
            <a:ext cx="2250298" cy="159930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idx="4294967295"/>
          </p:nvPr>
        </p:nvSpPr>
        <p:spPr>
          <a:xfrm>
            <a:off x="3314700" y="588963"/>
            <a:ext cx="5829300" cy="917575"/>
          </a:xfrm>
        </p:spPr>
        <p:txBody>
          <a:bodyPr/>
          <a:lstStyle/>
          <a:p>
            <a:pPr algn="ctr" eaLnBrk="1" hangingPunct="1"/>
            <a:r>
              <a:rPr lang="es-ES" dirty="0"/>
              <a:t>Los  Inhalantes.</a:t>
            </a:r>
          </a:p>
        </p:txBody>
      </p:sp>
      <p:sp>
        <p:nvSpPr>
          <p:cNvPr id="49155" name="2 Marcador de contenido"/>
          <p:cNvSpPr>
            <a:spLocks noGrp="1"/>
          </p:cNvSpPr>
          <p:nvPr>
            <p:ph idx="4294967295"/>
          </p:nvPr>
        </p:nvSpPr>
        <p:spPr>
          <a:xfrm>
            <a:off x="0" y="1392238"/>
            <a:ext cx="5926138" cy="3216275"/>
          </a:xfrm>
        </p:spPr>
        <p:txBody>
          <a:bodyPr>
            <a:normAutofit/>
          </a:bodyPr>
          <a:lstStyle/>
          <a:p>
            <a:pPr marL="205740" indent="-205740">
              <a:buClr>
                <a:schemeClr val="accent3"/>
              </a:buClr>
              <a:buNone/>
              <a:defRPr/>
            </a:pPr>
            <a:endParaRPr lang="es-ES" sz="1500" dirty="0"/>
          </a:p>
          <a:p>
            <a:pPr marL="205740" indent="-205740" algn="just">
              <a:buClr>
                <a:schemeClr val="accent3"/>
              </a:buClr>
              <a:buFont typeface="Wingdings 2"/>
              <a:buChar char=""/>
              <a:defRPr/>
            </a:pPr>
            <a:r>
              <a:rPr lang="es-ES" sz="1950" dirty="0">
                <a:latin typeface="+mj-lt"/>
              </a:rPr>
              <a:t>Los estudios demuestran que los inhalantes también pueden dañar a las neuronas en una parte del cerebro conocida como el hipocampo. El daño ocurre porque las células no reciben suficiente oxígeno.</a:t>
            </a:r>
          </a:p>
          <a:p>
            <a:pPr marL="205740" indent="-205740" algn="just">
              <a:buClr>
                <a:schemeClr val="accent3"/>
              </a:buClr>
              <a:buFont typeface="Wingdings 2"/>
              <a:buChar char=""/>
              <a:defRPr/>
            </a:pPr>
            <a:r>
              <a:rPr lang="es-ES" sz="1950" dirty="0">
                <a:latin typeface="+mj-lt"/>
              </a:rPr>
              <a:t>Ya que el hipocampo ayuda a controlar la memoria, es posible que las personas que usan inhalantes repetidamente pierdan la habilidad para aprender cosas nuevas, no reconozcan cosas familiares, o tengan dificultad en seguir una simple conversación.</a:t>
            </a:r>
          </a:p>
          <a:p>
            <a:pPr marL="205740" indent="-205740">
              <a:buClr>
                <a:schemeClr val="accent3"/>
              </a:buClr>
              <a:buFont typeface="Wingdings 2"/>
              <a:buChar char=""/>
              <a:defRPr/>
            </a:pPr>
            <a:endParaRPr lang="es-ES" sz="1950" dirty="0">
              <a:latin typeface="+mj-lt"/>
            </a:endParaRPr>
          </a:p>
        </p:txBody>
      </p:sp>
      <p:sp>
        <p:nvSpPr>
          <p:cNvPr id="49156" name="9 Marcador de número de diapositiva"/>
          <p:cNvSpPr>
            <a:spLocks noGrp="1"/>
          </p:cNvSpPr>
          <p:nvPr>
            <p:ph type="sldNum" sz="quarter" idx="4294967295"/>
          </p:nvPr>
        </p:nvSpPr>
        <p:spPr>
          <a:xfrm>
            <a:off x="0" y="0"/>
            <a:ext cx="0" cy="0"/>
          </a:xfrm>
        </p:spPr>
        <p:txBody>
          <a:bodyPr/>
          <a:lstStyle/>
          <a:p>
            <a:pPr>
              <a:defRPr/>
            </a:pPr>
            <a:fld id="{19B0F713-70C9-41DE-890F-E1281A0BEE44}" type="slidenum">
              <a:rPr lang="es-ES_tradnl"/>
              <a:pPr>
                <a:defRPr/>
              </a:pPr>
              <a:t>41</a:t>
            </a:fld>
            <a:endParaRPr lang="es-ES_tradnl"/>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2" descr="http://www.tcada.state.tx.us/Espanol/purplehead.gif"/>
          <p:cNvPicPr>
            <a:picLocks noGrp="1" noChangeAspect="1" noChangeArrowheads="1"/>
          </p:cNvPicPr>
          <p:nvPr>
            <p:ph idx="4294967295"/>
          </p:nvPr>
        </p:nvPicPr>
        <p:blipFill>
          <a:blip r:embed="rId2"/>
          <a:srcRect/>
          <a:stretch>
            <a:fillRect/>
          </a:stretch>
        </p:blipFill>
        <p:spPr>
          <a:xfrm>
            <a:off x="6357938" y="568325"/>
            <a:ext cx="2786062" cy="2432050"/>
          </a:xfrm>
        </p:spPr>
      </p:pic>
      <p:sp>
        <p:nvSpPr>
          <p:cNvPr id="50182" name="7 Marcador de número de diapositiva"/>
          <p:cNvSpPr>
            <a:spLocks noGrp="1"/>
          </p:cNvSpPr>
          <p:nvPr>
            <p:ph type="sldNum" sz="quarter" idx="4294967295"/>
          </p:nvPr>
        </p:nvSpPr>
        <p:spPr>
          <a:xfrm>
            <a:off x="0" y="0"/>
            <a:ext cx="0" cy="0"/>
          </a:xfrm>
        </p:spPr>
        <p:txBody>
          <a:bodyPr/>
          <a:lstStyle/>
          <a:p>
            <a:pPr>
              <a:defRPr/>
            </a:pPr>
            <a:fld id="{940858FB-EF64-4023-8B0C-3D69CA9AD3C2}" type="slidenum">
              <a:rPr lang="es-ES_tradnl"/>
              <a:pPr>
                <a:defRPr/>
              </a:pPr>
              <a:t>42</a:t>
            </a:fld>
            <a:endParaRPr lang="es-ES_tradnl"/>
          </a:p>
        </p:txBody>
      </p:sp>
      <p:pic>
        <p:nvPicPr>
          <p:cNvPr id="58372" name="Picture 4" descr="http://pbskids.org/itsmylife/images/drugabuse4_sp.jpg"/>
          <p:cNvPicPr>
            <a:picLocks noChangeAspect="1" noChangeArrowheads="1"/>
          </p:cNvPicPr>
          <p:nvPr/>
        </p:nvPicPr>
        <p:blipFill>
          <a:blip r:embed="rId3"/>
          <a:srcRect/>
          <a:stretch>
            <a:fillRect/>
          </a:stretch>
        </p:blipFill>
        <p:spPr bwMode="auto">
          <a:xfrm>
            <a:off x="1410868" y="750082"/>
            <a:ext cx="3161111" cy="4125533"/>
          </a:xfrm>
          <a:prstGeom prst="rect">
            <a:avLst/>
          </a:prstGeom>
          <a:noFill/>
          <a:ln w="9525">
            <a:noFill/>
            <a:miter lim="800000"/>
            <a:headEnd/>
            <a:tailEnd/>
          </a:ln>
        </p:spPr>
      </p:pic>
      <p:pic>
        <p:nvPicPr>
          <p:cNvPr id="58373" name="Picture 6" descr="http://www.saludalia.com/Saludalia/servlets/contenido/Catalogo/Imagenes_medicas/Medicamentos/Medicacion_enteral/capsulas_comprimidos/cps36.jpg"/>
          <p:cNvPicPr>
            <a:picLocks noChangeAspect="1" noChangeArrowheads="1"/>
          </p:cNvPicPr>
          <p:nvPr/>
        </p:nvPicPr>
        <p:blipFill>
          <a:blip r:embed="rId4"/>
          <a:srcRect/>
          <a:stretch>
            <a:fillRect/>
          </a:stretch>
        </p:blipFill>
        <p:spPr bwMode="auto">
          <a:xfrm>
            <a:off x="4679157" y="3000375"/>
            <a:ext cx="3032522" cy="192881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2 Marcador de contenido"/>
          <p:cNvSpPr>
            <a:spLocks noGrp="1"/>
          </p:cNvSpPr>
          <p:nvPr>
            <p:ph idx="4294967295"/>
          </p:nvPr>
        </p:nvSpPr>
        <p:spPr>
          <a:xfrm>
            <a:off x="1485896" y="950913"/>
            <a:ext cx="6172200" cy="3522662"/>
          </a:xfrm>
        </p:spPr>
        <p:txBody>
          <a:bodyPr>
            <a:normAutofit fontScale="85000" lnSpcReduction="20000"/>
          </a:bodyPr>
          <a:lstStyle/>
          <a:p>
            <a:pPr marL="205740" indent="-205740" algn="ctr">
              <a:buClr>
                <a:schemeClr val="accent3"/>
              </a:buClr>
              <a:buNone/>
              <a:defRPr/>
            </a:pPr>
            <a:r>
              <a:rPr lang="es-ES" b="1" dirty="0">
                <a:latin typeface="+mj-lt"/>
              </a:rPr>
              <a:t>LAS SEÑALES DEL ABUSO</a:t>
            </a:r>
          </a:p>
          <a:p>
            <a:pPr marL="205740" indent="-205740" algn="ctr">
              <a:buClr>
                <a:schemeClr val="accent3"/>
              </a:buClr>
              <a:buNone/>
              <a:defRPr/>
            </a:pPr>
            <a:endParaRPr lang="es-ES" dirty="0">
              <a:latin typeface="+mj-lt"/>
            </a:endParaRPr>
          </a:p>
          <a:p>
            <a:pPr marL="205740" indent="-205740">
              <a:buClr>
                <a:schemeClr val="accent3"/>
              </a:buClr>
              <a:buNone/>
              <a:defRPr/>
            </a:pPr>
            <a:r>
              <a:rPr lang="es-ES" dirty="0">
                <a:latin typeface="+mj-lt"/>
              </a:rPr>
              <a:t>• Aspecto de borracho o de desorientado</a:t>
            </a:r>
          </a:p>
          <a:p>
            <a:pPr marL="205740" indent="-205740">
              <a:buClr>
                <a:schemeClr val="accent3"/>
              </a:buClr>
              <a:buNone/>
              <a:defRPr/>
            </a:pPr>
            <a:r>
              <a:rPr lang="es-ES" dirty="0">
                <a:latin typeface="+mj-lt"/>
              </a:rPr>
              <a:t>• Manchas de pintura u otras sustancias en la cara, las manos, o las ropas</a:t>
            </a:r>
          </a:p>
          <a:p>
            <a:pPr marL="205740" indent="-205740">
              <a:buClr>
                <a:schemeClr val="accent3"/>
              </a:buClr>
              <a:buNone/>
              <a:defRPr/>
            </a:pPr>
            <a:r>
              <a:rPr lang="es-ES" dirty="0">
                <a:latin typeface="+mj-lt"/>
              </a:rPr>
              <a:t>• Envases vacíos de aerosoles de pintura o solventes y trapos o ropas mojadas con sustancias químicas</a:t>
            </a:r>
          </a:p>
          <a:p>
            <a:pPr marL="205740" indent="-205740">
              <a:buClr>
                <a:schemeClr val="accent3"/>
              </a:buClr>
              <a:buNone/>
              <a:defRPr/>
            </a:pPr>
            <a:r>
              <a:rPr lang="es-ES" dirty="0">
                <a:latin typeface="+mj-lt"/>
              </a:rPr>
              <a:t>• Dificultad para hablar</a:t>
            </a:r>
          </a:p>
          <a:p>
            <a:pPr marL="205740" indent="-205740">
              <a:buClr>
                <a:schemeClr val="accent3"/>
              </a:buClr>
              <a:buNone/>
              <a:defRPr/>
            </a:pPr>
            <a:r>
              <a:rPr lang="es-ES" dirty="0">
                <a:latin typeface="+mj-lt"/>
              </a:rPr>
              <a:t>• Fuertes olores químicos en el aliento o en las ropas</a:t>
            </a:r>
          </a:p>
          <a:p>
            <a:pPr marL="205740" indent="-205740">
              <a:buClr>
                <a:schemeClr val="accent3"/>
              </a:buClr>
              <a:buNone/>
              <a:defRPr/>
            </a:pPr>
            <a:r>
              <a:rPr lang="es-ES" dirty="0">
                <a:latin typeface="+mj-lt"/>
              </a:rPr>
              <a:t>• Náusea o pérdida del apetito</a:t>
            </a:r>
          </a:p>
          <a:p>
            <a:pPr marL="205740" indent="-205740">
              <a:buClr>
                <a:schemeClr val="accent3"/>
              </a:buClr>
              <a:buNone/>
              <a:defRPr/>
            </a:pPr>
            <a:r>
              <a:rPr lang="es-ES" dirty="0">
                <a:latin typeface="+mj-lt"/>
              </a:rPr>
              <a:t>• Nariz roja o mocosa</a:t>
            </a:r>
          </a:p>
          <a:p>
            <a:pPr marL="205740" indent="-205740">
              <a:buClr>
                <a:schemeClr val="accent3"/>
              </a:buClr>
              <a:buNone/>
              <a:defRPr/>
            </a:pPr>
            <a:r>
              <a:rPr lang="es-ES" dirty="0">
                <a:latin typeface="+mj-lt"/>
              </a:rPr>
              <a:t>• Llagas o erupción en torno a la nariz o la boca</a:t>
            </a:r>
          </a:p>
          <a:p>
            <a:pPr marL="205740" indent="-205740">
              <a:buClr>
                <a:schemeClr val="accent3"/>
              </a:buClr>
              <a:buNone/>
              <a:defRPr/>
            </a:pPr>
            <a:endParaRPr lang="es-ES" sz="1350" dirty="0"/>
          </a:p>
          <a:p>
            <a:pPr marL="205740" indent="-205740">
              <a:buClr>
                <a:schemeClr val="accent3"/>
              </a:buClr>
              <a:buNone/>
              <a:defRPr/>
            </a:pPr>
            <a:endParaRPr lang="es-ES" dirty="0"/>
          </a:p>
        </p:txBody>
      </p:sp>
      <p:sp>
        <p:nvSpPr>
          <p:cNvPr id="51204" name="6 Marcador de número de diapositiva"/>
          <p:cNvSpPr>
            <a:spLocks noGrp="1"/>
          </p:cNvSpPr>
          <p:nvPr>
            <p:ph type="sldNum" sz="quarter" idx="4294967295"/>
          </p:nvPr>
        </p:nvSpPr>
        <p:spPr>
          <a:xfrm>
            <a:off x="0" y="0"/>
            <a:ext cx="0" cy="0"/>
          </a:xfrm>
        </p:spPr>
        <p:txBody>
          <a:bodyPr/>
          <a:lstStyle/>
          <a:p>
            <a:pPr>
              <a:defRPr/>
            </a:pPr>
            <a:fld id="{AC90D071-6034-4871-93AC-63DEFA3F0545}" type="slidenum">
              <a:rPr lang="es-ES_tradnl"/>
              <a:pPr>
                <a:defRPr/>
              </a:pPr>
              <a:t>43</a:t>
            </a:fld>
            <a:endParaRPr lang="es-ES_tradnl"/>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s-CO"/>
          </a:p>
        </p:txBody>
      </p:sp>
      <p:sp>
        <p:nvSpPr>
          <p:cNvPr id="60419" name="Rectangle 3"/>
          <p:cNvSpPr>
            <a:spLocks noGrp="1" noChangeArrowheads="1"/>
          </p:cNvSpPr>
          <p:nvPr>
            <p:ph type="body" idx="1"/>
          </p:nvPr>
        </p:nvSpPr>
        <p:spPr/>
        <p:txBody>
          <a:bodyPr/>
          <a:lstStyle/>
          <a:p>
            <a:pPr eaLnBrk="1" hangingPunct="1"/>
            <a:endParaRPr lang="es-CO"/>
          </a:p>
        </p:txBody>
      </p:sp>
      <p:pic>
        <p:nvPicPr>
          <p:cNvPr id="60420" name="Picture 5" descr="slide08"/>
          <p:cNvPicPr>
            <a:picLocks noChangeAspect="1" noChangeArrowheads="1"/>
          </p:cNvPicPr>
          <p:nvPr/>
        </p:nvPicPr>
        <p:blipFill>
          <a:blip r:embed="rId2"/>
          <a:srcRect/>
          <a:stretch>
            <a:fillRect/>
          </a:stretch>
        </p:blipFill>
        <p:spPr bwMode="auto">
          <a:xfrm>
            <a:off x="1269207" y="34529"/>
            <a:ext cx="6731794" cy="5054203"/>
          </a:xfrm>
          <a:prstGeom prst="rect">
            <a:avLst/>
          </a:prstGeom>
          <a:noFill/>
          <a:ln w="9525">
            <a:noFill/>
            <a:miter lim="800000"/>
            <a:headEnd/>
            <a:tailEnd/>
          </a:ln>
        </p:spPr>
      </p:pic>
      <p:sp>
        <p:nvSpPr>
          <p:cNvPr id="52229" name="6 Marcador de número de diapositiva"/>
          <p:cNvSpPr>
            <a:spLocks noGrp="1"/>
          </p:cNvSpPr>
          <p:nvPr>
            <p:ph type="sldNum" sz="quarter" idx="12"/>
          </p:nvPr>
        </p:nvSpPr>
        <p:spPr/>
        <p:txBody>
          <a:bodyPr/>
          <a:lstStyle/>
          <a:p>
            <a:pPr>
              <a:defRPr/>
            </a:pPr>
            <a:fld id="{5621EABA-E35A-43AC-A752-C136E52B70D7}" type="slidenum">
              <a:rPr lang="es-ES_tradnl"/>
              <a:pPr>
                <a:defRPr/>
              </a:pPr>
              <a:t>44</a:t>
            </a:fld>
            <a:endParaRPr lang="es-ES_tradnl"/>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870075"/>
            <a:ext cx="6172200" cy="857250"/>
          </a:xfrm>
        </p:spPr>
        <p:txBody>
          <a:bodyPr/>
          <a:lstStyle/>
          <a:p>
            <a:r>
              <a:rPr lang="es-CO" sz="4500" dirty="0"/>
              <a:t>DIEZ COSAS QUE SE PUEDEN HACER SIN DROGAS</a:t>
            </a:r>
          </a:p>
        </p:txBody>
      </p:sp>
    </p:spTree>
    <p:extLst>
      <p:ext uri="{BB962C8B-B14F-4D97-AF65-F5344CB8AC3E}">
        <p14:creationId xmlns:p14="http://schemas.microsoft.com/office/powerpoint/2010/main" val="3908961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627063"/>
            <a:ext cx="6172200" cy="857250"/>
          </a:xfrm>
        </p:spPr>
        <p:txBody>
          <a:bodyPr/>
          <a:lstStyle/>
          <a:p>
            <a:pPr algn="ctr"/>
            <a:r>
              <a:rPr lang="es-ES" sz="4050" dirty="0">
                <a:latin typeface="Comic Sans MS" pitchFamily="66" charset="0"/>
                <a:ea typeface="CgCaponeLight" charset="-127"/>
              </a:rPr>
              <a:t>SIN</a:t>
            </a:r>
            <a:r>
              <a:rPr lang="es-ES_tradnl" sz="4050" dirty="0">
                <a:latin typeface="Comic Sans MS" pitchFamily="66" charset="0"/>
                <a:ea typeface="CgCaponeLight" charset="-127"/>
              </a:rPr>
              <a:t> </a:t>
            </a:r>
            <a:r>
              <a:rPr lang="es-ES" sz="4050" dirty="0">
                <a:latin typeface="Comic Sans MS" pitchFamily="66" charset="0"/>
                <a:ea typeface="CgCaponeLight" charset="-127"/>
              </a:rPr>
              <a:t>DROGAS</a:t>
            </a:r>
          </a:p>
        </p:txBody>
      </p:sp>
      <p:sp>
        <p:nvSpPr>
          <p:cNvPr id="58371" name="Rectangle 3"/>
          <p:cNvSpPr>
            <a:spLocks noGrp="1" noChangeArrowheads="1"/>
          </p:cNvSpPr>
          <p:nvPr>
            <p:ph type="body" idx="4294967295"/>
          </p:nvPr>
        </p:nvSpPr>
        <p:spPr>
          <a:xfrm>
            <a:off x="0" y="1654175"/>
            <a:ext cx="6172200" cy="3394075"/>
          </a:xfrm>
        </p:spPr>
        <p:txBody>
          <a:bodyPr/>
          <a:lstStyle/>
          <a:p>
            <a:pPr>
              <a:buClr>
                <a:schemeClr val="tx2"/>
              </a:buClr>
            </a:pPr>
            <a:r>
              <a:rPr lang="es-ES" sz="1350" b="1" u="sng" dirty="0">
                <a:solidFill>
                  <a:schemeClr val="accent1"/>
                </a:solidFill>
                <a:latin typeface="Comic Sans MS" pitchFamily="66" charset="0"/>
                <a:cs typeface="Times New Roman" pitchFamily="18" charset="0"/>
              </a:rPr>
              <a:t>PASARLO BIEN</a:t>
            </a:r>
            <a:r>
              <a:rPr lang="es-ES" sz="1350" dirty="0">
                <a:solidFill>
                  <a:schemeClr val="accent1"/>
                </a:solidFill>
                <a:latin typeface="Comic Sans MS" pitchFamily="66" charset="0"/>
              </a:rPr>
              <a:t> </a:t>
            </a:r>
            <a:endParaRPr lang="es-ES_tradnl" sz="1350" dirty="0">
              <a:solidFill>
                <a:schemeClr val="accent1"/>
              </a:solidFill>
              <a:latin typeface="Comic Sans MS" pitchFamily="66" charset="0"/>
            </a:endParaRPr>
          </a:p>
          <a:p>
            <a:pPr>
              <a:buClr>
                <a:schemeClr val="tx2"/>
              </a:buClr>
            </a:pPr>
            <a:r>
              <a:rPr lang="es-ES" sz="1350" b="1" u="sng" dirty="0">
                <a:solidFill>
                  <a:schemeClr val="accent1"/>
                </a:solidFill>
                <a:latin typeface="Comic Sans MS" pitchFamily="66" charset="0"/>
                <a:cs typeface="Times New Roman" pitchFamily="18" charset="0"/>
              </a:rPr>
              <a:t>SOLUCIONAR UN PROBLEMA</a:t>
            </a:r>
            <a:r>
              <a:rPr lang="es-ES" sz="1350" dirty="0">
                <a:solidFill>
                  <a:schemeClr val="accent1"/>
                </a:solidFill>
                <a:latin typeface="Comic Sans MS" pitchFamily="66" charset="0"/>
              </a:rPr>
              <a:t> </a:t>
            </a:r>
            <a:endParaRPr lang="es-ES_tradnl" sz="1350" dirty="0">
              <a:solidFill>
                <a:schemeClr val="accent1"/>
              </a:solidFill>
              <a:latin typeface="Comic Sans MS" pitchFamily="66" charset="0"/>
            </a:endParaRPr>
          </a:p>
          <a:p>
            <a:pPr>
              <a:buClr>
                <a:schemeClr val="tx2"/>
              </a:buClr>
            </a:pPr>
            <a:r>
              <a:rPr lang="es-ES" sz="1350" b="1" u="sng" dirty="0">
                <a:solidFill>
                  <a:schemeClr val="accent1"/>
                </a:solidFill>
                <a:latin typeface="Comic Sans MS" pitchFamily="66" charset="0"/>
                <a:cs typeface="Times New Roman" pitchFamily="18" charset="0"/>
              </a:rPr>
              <a:t>RELACIONARSE MEJOR CON LA GENTE</a:t>
            </a:r>
            <a:r>
              <a:rPr lang="es-ES" sz="1350" dirty="0">
                <a:solidFill>
                  <a:schemeClr val="accent1"/>
                </a:solidFill>
                <a:latin typeface="Comic Sans MS" pitchFamily="66" charset="0"/>
              </a:rPr>
              <a:t> </a:t>
            </a:r>
            <a:endParaRPr lang="es-ES_tradnl" sz="1350" dirty="0">
              <a:solidFill>
                <a:schemeClr val="accent1"/>
              </a:solidFill>
              <a:latin typeface="Comic Sans MS" pitchFamily="66" charset="0"/>
            </a:endParaRPr>
          </a:p>
          <a:p>
            <a:pPr>
              <a:buClr>
                <a:schemeClr val="tx2"/>
              </a:buClr>
            </a:pPr>
            <a:r>
              <a:rPr lang="es-ES" sz="1350" b="1" u="sng" dirty="0">
                <a:solidFill>
                  <a:schemeClr val="accent1"/>
                </a:solidFill>
                <a:latin typeface="Comic Sans MS" pitchFamily="66" charset="0"/>
                <a:cs typeface="Times New Roman" pitchFamily="18" charset="0"/>
              </a:rPr>
              <a:t>EVADIRSE DE LA REALIDAD</a:t>
            </a:r>
            <a:r>
              <a:rPr lang="es-ES" sz="1350" dirty="0">
                <a:solidFill>
                  <a:schemeClr val="accent1"/>
                </a:solidFill>
                <a:latin typeface="Comic Sans MS" pitchFamily="66" charset="0"/>
              </a:rPr>
              <a:t> </a:t>
            </a:r>
            <a:endParaRPr lang="es-ES_tradnl" sz="1350" dirty="0">
              <a:solidFill>
                <a:schemeClr val="accent1"/>
              </a:solidFill>
              <a:latin typeface="Comic Sans MS" pitchFamily="66" charset="0"/>
            </a:endParaRPr>
          </a:p>
          <a:p>
            <a:pPr>
              <a:buClr>
                <a:schemeClr val="tx2"/>
              </a:buClr>
            </a:pPr>
            <a:r>
              <a:rPr lang="es-ES" sz="1350" b="1" u="sng" dirty="0">
                <a:solidFill>
                  <a:schemeClr val="accent1"/>
                </a:solidFill>
                <a:latin typeface="Comic Sans MS" pitchFamily="66" charset="0"/>
                <a:cs typeface="Times New Roman" pitchFamily="18" charset="0"/>
              </a:rPr>
              <a:t>CONOCER NUEVAS SENSACIONES</a:t>
            </a:r>
            <a:r>
              <a:rPr lang="es-ES" sz="1350" dirty="0">
                <a:solidFill>
                  <a:schemeClr val="accent1"/>
                </a:solidFill>
                <a:latin typeface="Comic Sans MS" pitchFamily="66" charset="0"/>
              </a:rPr>
              <a:t> </a:t>
            </a:r>
            <a:endParaRPr lang="es-ES_tradnl" sz="1350" dirty="0">
              <a:solidFill>
                <a:schemeClr val="accent1"/>
              </a:solidFill>
              <a:latin typeface="Comic Sans MS" pitchFamily="66" charset="0"/>
            </a:endParaRPr>
          </a:p>
          <a:p>
            <a:pPr>
              <a:buClr>
                <a:schemeClr val="tx2"/>
              </a:buClr>
            </a:pPr>
            <a:r>
              <a:rPr lang="es-ES" sz="1350" b="1" u="sng" dirty="0">
                <a:solidFill>
                  <a:schemeClr val="accent1"/>
                </a:solidFill>
                <a:latin typeface="Comic Sans MS" pitchFamily="66" charset="0"/>
                <a:cs typeface="Times New Roman" pitchFamily="18" charset="0"/>
              </a:rPr>
              <a:t>ESTAR A LA MODA</a:t>
            </a:r>
            <a:r>
              <a:rPr lang="es-ES" sz="1350" dirty="0">
                <a:solidFill>
                  <a:schemeClr val="accent1"/>
                </a:solidFill>
                <a:latin typeface="Comic Sans MS" pitchFamily="66" charset="0"/>
              </a:rPr>
              <a:t> </a:t>
            </a:r>
            <a:endParaRPr lang="es-ES_tradnl" sz="1350" dirty="0">
              <a:solidFill>
                <a:schemeClr val="accent1"/>
              </a:solidFill>
              <a:latin typeface="Comic Sans MS" pitchFamily="66" charset="0"/>
            </a:endParaRPr>
          </a:p>
          <a:p>
            <a:pPr>
              <a:buClr>
                <a:schemeClr val="tx2"/>
              </a:buClr>
            </a:pPr>
            <a:r>
              <a:rPr lang="es-ES" sz="1350" b="1" u="sng" dirty="0">
                <a:solidFill>
                  <a:schemeClr val="accent1"/>
                </a:solidFill>
                <a:latin typeface="Comic Sans MS" pitchFamily="66" charset="0"/>
                <a:cs typeface="Times New Roman" pitchFamily="18" charset="0"/>
              </a:rPr>
              <a:t>OBTENER MEJOR RESULTADOS ACADÉMICOS O DEPORTIVOS</a:t>
            </a:r>
            <a:r>
              <a:rPr lang="es-ES" sz="1350" dirty="0">
                <a:solidFill>
                  <a:schemeClr val="accent1"/>
                </a:solidFill>
                <a:latin typeface="Comic Sans MS" pitchFamily="66" charset="0"/>
              </a:rPr>
              <a:t> </a:t>
            </a:r>
            <a:endParaRPr lang="es-ES_tradnl" sz="1350" dirty="0">
              <a:solidFill>
                <a:schemeClr val="accent1"/>
              </a:solidFill>
              <a:latin typeface="Comic Sans MS" pitchFamily="66" charset="0"/>
            </a:endParaRPr>
          </a:p>
          <a:p>
            <a:pPr>
              <a:buClr>
                <a:schemeClr val="tx2"/>
              </a:buClr>
            </a:pPr>
            <a:r>
              <a:rPr lang="es-ES" sz="1350" b="1" u="sng" dirty="0">
                <a:solidFill>
                  <a:schemeClr val="accent1"/>
                </a:solidFill>
                <a:latin typeface="Comic Sans MS" pitchFamily="66" charset="0"/>
                <a:cs typeface="Times New Roman" pitchFamily="18" charset="0"/>
              </a:rPr>
              <a:t>TENER ÉXITO CON LAS CHICAS O LOS CHICOS</a:t>
            </a:r>
            <a:r>
              <a:rPr lang="es-ES" sz="1350" dirty="0">
                <a:solidFill>
                  <a:schemeClr val="accent1"/>
                </a:solidFill>
                <a:latin typeface="Comic Sans MS" pitchFamily="66" charset="0"/>
              </a:rPr>
              <a:t> </a:t>
            </a:r>
            <a:endParaRPr lang="es-ES_tradnl" sz="1350" dirty="0">
              <a:solidFill>
                <a:schemeClr val="accent1"/>
              </a:solidFill>
              <a:latin typeface="Comic Sans MS" pitchFamily="66" charset="0"/>
            </a:endParaRPr>
          </a:p>
          <a:p>
            <a:pPr>
              <a:buClr>
                <a:schemeClr val="tx2"/>
              </a:buClr>
            </a:pPr>
            <a:r>
              <a:rPr lang="es-ES" sz="1350" b="1" u="sng" dirty="0">
                <a:solidFill>
                  <a:schemeClr val="accent1"/>
                </a:solidFill>
                <a:latin typeface="Comic Sans MS" pitchFamily="66" charset="0"/>
                <a:cs typeface="Times New Roman" pitchFamily="18" charset="0"/>
              </a:rPr>
              <a:t>INTEGRARSE EN UN GRUPO DE AMIGOS/AS</a:t>
            </a:r>
            <a:r>
              <a:rPr lang="es-ES" sz="1350" dirty="0">
                <a:solidFill>
                  <a:schemeClr val="accent1"/>
                </a:solidFill>
                <a:latin typeface="Comic Sans MS" pitchFamily="66" charset="0"/>
              </a:rPr>
              <a:t> </a:t>
            </a:r>
            <a:endParaRPr lang="es-ES_tradnl" sz="1350" dirty="0">
              <a:solidFill>
                <a:schemeClr val="accent1"/>
              </a:solidFill>
              <a:latin typeface="Comic Sans MS" pitchFamily="66" charset="0"/>
            </a:endParaRPr>
          </a:p>
          <a:p>
            <a:pPr>
              <a:buClr>
                <a:schemeClr val="tx2"/>
              </a:buClr>
            </a:pPr>
            <a:r>
              <a:rPr lang="es-ES" sz="1350" b="1" u="sng" dirty="0">
                <a:solidFill>
                  <a:schemeClr val="accent1"/>
                </a:solidFill>
                <a:latin typeface="Comic Sans MS" pitchFamily="66" charset="0"/>
                <a:cs typeface="Times New Roman" pitchFamily="18" charset="0"/>
              </a:rPr>
              <a:t>DISFRUTAR DE LA VIDA</a:t>
            </a:r>
            <a:r>
              <a:rPr lang="es-ES" sz="1350" dirty="0">
                <a:solidFill>
                  <a:schemeClr val="accent1"/>
                </a:solidFill>
                <a:latin typeface="Comic Sans MS" pitchFamily="66" charset="0"/>
              </a:rPr>
              <a:t> </a:t>
            </a:r>
            <a:endParaRPr lang="es-ES_tradnl" sz="1350" dirty="0">
              <a:solidFill>
                <a:schemeClr val="accent1"/>
              </a:solidFill>
              <a:latin typeface="Comic Sans MS" pitchFamily="66" charset="0"/>
            </a:endParaRPr>
          </a:p>
          <a:p>
            <a:endParaRPr lang="es-ES_tradnl" sz="1350" dirty="0">
              <a:solidFill>
                <a:schemeClr val="accent1"/>
              </a:solidFill>
              <a:latin typeface="Comic Sans MS" pitchFamily="66" charset="0"/>
            </a:endParaRPr>
          </a:p>
          <a:p>
            <a:endParaRPr lang="es-ES_tradnl" sz="1350" dirty="0"/>
          </a:p>
          <a:p>
            <a:pPr>
              <a:buFont typeface="Wingdings" pitchFamily="2" charset="2"/>
              <a:buNone/>
            </a:pPr>
            <a:endParaRPr lang="es-ES" dirty="0"/>
          </a:p>
        </p:txBody>
      </p:sp>
    </p:spTree>
    <p:extLst>
      <p:ext uri="{BB962C8B-B14F-4D97-AF65-F5344CB8AC3E}">
        <p14:creationId xmlns:p14="http://schemas.microsoft.com/office/powerpoint/2010/main" val="4079799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fltVal val="0"/>
                                          </p:val>
                                        </p:tav>
                                        <p:tav tm="100000">
                                          <p:val>
                                            <p:strVal val="#ppt_w"/>
                                          </p:val>
                                        </p:tav>
                                      </p:tavLst>
                                    </p:anim>
                                    <p:anim calcmode="lin" valueType="num">
                                      <p:cBhvr>
                                        <p:cTn id="8" dur="1000" fill="hold"/>
                                        <p:tgtEl>
                                          <p:spTgt spid="58370"/>
                                        </p:tgtEl>
                                        <p:attrNameLst>
                                          <p:attrName>ppt_h</p:attrName>
                                        </p:attrNameLst>
                                      </p:cBhvr>
                                      <p:tavLst>
                                        <p:tav tm="0">
                                          <p:val>
                                            <p:fltVal val="0"/>
                                          </p:val>
                                        </p:tav>
                                        <p:tav tm="100000">
                                          <p:val>
                                            <p:strVal val="#ppt_h"/>
                                          </p:val>
                                        </p:tav>
                                      </p:tavLst>
                                    </p:anim>
                                    <p:anim calcmode="lin" valueType="num">
                                      <p:cBhvr>
                                        <p:cTn id="9" dur="1000" fill="hold"/>
                                        <p:tgtEl>
                                          <p:spTgt spid="583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8371">
                                            <p:txEl>
                                              <p:pRg st="0" end="0"/>
                                            </p:txEl>
                                          </p:spTgt>
                                        </p:tgtEl>
                                        <p:attrNameLst>
                                          <p:attrName>style.visibility</p:attrName>
                                        </p:attrNameLst>
                                      </p:cBhvr>
                                      <p:to>
                                        <p:strVal val="visible"/>
                                      </p:to>
                                    </p:set>
                                    <p:animEffect transition="in" filter="checkerboard(across)">
                                      <p:cBhvr>
                                        <p:cTn id="15" dur="500"/>
                                        <p:tgtEl>
                                          <p:spTgt spid="5837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8371">
                                            <p:txEl>
                                              <p:pRg st="1" end="1"/>
                                            </p:txEl>
                                          </p:spTgt>
                                        </p:tgtEl>
                                        <p:attrNameLst>
                                          <p:attrName>style.visibility</p:attrName>
                                        </p:attrNameLst>
                                      </p:cBhvr>
                                      <p:to>
                                        <p:strVal val="visible"/>
                                      </p:to>
                                    </p:set>
                                    <p:animEffect transition="in" filter="checkerboard(across)">
                                      <p:cBhvr>
                                        <p:cTn id="20" dur="500"/>
                                        <p:tgtEl>
                                          <p:spTgt spid="5837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8371">
                                            <p:txEl>
                                              <p:pRg st="2" end="2"/>
                                            </p:txEl>
                                          </p:spTgt>
                                        </p:tgtEl>
                                        <p:attrNameLst>
                                          <p:attrName>style.visibility</p:attrName>
                                        </p:attrNameLst>
                                      </p:cBhvr>
                                      <p:to>
                                        <p:strVal val="visible"/>
                                      </p:to>
                                    </p:set>
                                    <p:animEffect transition="in" filter="checkerboard(across)">
                                      <p:cBhvr>
                                        <p:cTn id="25" dur="500"/>
                                        <p:tgtEl>
                                          <p:spTgt spid="5837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8371">
                                            <p:txEl>
                                              <p:pRg st="3" end="3"/>
                                            </p:txEl>
                                          </p:spTgt>
                                        </p:tgtEl>
                                        <p:attrNameLst>
                                          <p:attrName>style.visibility</p:attrName>
                                        </p:attrNameLst>
                                      </p:cBhvr>
                                      <p:to>
                                        <p:strVal val="visible"/>
                                      </p:to>
                                    </p:set>
                                    <p:animEffect transition="in" filter="checkerboard(across)">
                                      <p:cBhvr>
                                        <p:cTn id="30" dur="500"/>
                                        <p:tgtEl>
                                          <p:spTgt spid="5837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58371">
                                            <p:txEl>
                                              <p:pRg st="4" end="4"/>
                                            </p:txEl>
                                          </p:spTgt>
                                        </p:tgtEl>
                                        <p:attrNameLst>
                                          <p:attrName>style.visibility</p:attrName>
                                        </p:attrNameLst>
                                      </p:cBhvr>
                                      <p:to>
                                        <p:strVal val="visible"/>
                                      </p:to>
                                    </p:set>
                                    <p:animEffect transition="in" filter="checkerboard(across)">
                                      <p:cBhvr>
                                        <p:cTn id="35" dur="500"/>
                                        <p:tgtEl>
                                          <p:spTgt spid="5837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58371">
                                            <p:txEl>
                                              <p:pRg st="5" end="5"/>
                                            </p:txEl>
                                          </p:spTgt>
                                        </p:tgtEl>
                                        <p:attrNameLst>
                                          <p:attrName>style.visibility</p:attrName>
                                        </p:attrNameLst>
                                      </p:cBhvr>
                                      <p:to>
                                        <p:strVal val="visible"/>
                                      </p:to>
                                    </p:set>
                                    <p:animEffect transition="in" filter="checkerboard(across)">
                                      <p:cBhvr>
                                        <p:cTn id="40" dur="500"/>
                                        <p:tgtEl>
                                          <p:spTgt spid="58371">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58371">
                                            <p:txEl>
                                              <p:pRg st="6" end="6"/>
                                            </p:txEl>
                                          </p:spTgt>
                                        </p:tgtEl>
                                        <p:attrNameLst>
                                          <p:attrName>style.visibility</p:attrName>
                                        </p:attrNameLst>
                                      </p:cBhvr>
                                      <p:to>
                                        <p:strVal val="visible"/>
                                      </p:to>
                                    </p:set>
                                    <p:animEffect transition="in" filter="checkerboard(across)">
                                      <p:cBhvr>
                                        <p:cTn id="45" dur="500"/>
                                        <p:tgtEl>
                                          <p:spTgt spid="58371">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58371">
                                            <p:txEl>
                                              <p:pRg st="7" end="7"/>
                                            </p:txEl>
                                          </p:spTgt>
                                        </p:tgtEl>
                                        <p:attrNameLst>
                                          <p:attrName>style.visibility</p:attrName>
                                        </p:attrNameLst>
                                      </p:cBhvr>
                                      <p:to>
                                        <p:strVal val="visible"/>
                                      </p:to>
                                    </p:set>
                                    <p:animEffect transition="in" filter="checkerboard(across)">
                                      <p:cBhvr>
                                        <p:cTn id="50" dur="500"/>
                                        <p:tgtEl>
                                          <p:spTgt spid="58371">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58371">
                                            <p:txEl>
                                              <p:pRg st="8" end="8"/>
                                            </p:txEl>
                                          </p:spTgt>
                                        </p:tgtEl>
                                        <p:attrNameLst>
                                          <p:attrName>style.visibility</p:attrName>
                                        </p:attrNameLst>
                                      </p:cBhvr>
                                      <p:to>
                                        <p:strVal val="visible"/>
                                      </p:to>
                                    </p:set>
                                    <p:animEffect transition="in" filter="checkerboard(across)">
                                      <p:cBhvr>
                                        <p:cTn id="55" dur="500"/>
                                        <p:tgtEl>
                                          <p:spTgt spid="58371">
                                            <p:txEl>
                                              <p:pRg st="8" end="8"/>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58371">
                                            <p:txEl>
                                              <p:pRg st="9" end="9"/>
                                            </p:txEl>
                                          </p:spTgt>
                                        </p:tgtEl>
                                        <p:attrNameLst>
                                          <p:attrName>style.visibility</p:attrName>
                                        </p:attrNameLst>
                                      </p:cBhvr>
                                      <p:to>
                                        <p:strVal val="visible"/>
                                      </p:to>
                                    </p:set>
                                    <p:animEffect transition="in" filter="checkerboard(across)">
                                      <p:cBhvr>
                                        <p:cTn id="60" dur="500"/>
                                        <p:tgtEl>
                                          <p:spTgt spid="58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07389" y="1869672"/>
            <a:ext cx="4516840" cy="1200329"/>
          </a:xfrm>
          <a:prstGeom prst="rect">
            <a:avLst/>
          </a:prstGeom>
          <a:noFill/>
        </p:spPr>
        <p:txBody>
          <a:bodyPr wrap="square">
            <a:spAutoFit/>
          </a:bodyPr>
          <a:lstStyle/>
          <a:p>
            <a:pPr algn="ctr">
              <a:defRPr/>
            </a:pPr>
            <a:r>
              <a:rPr lang="es-ES"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es-ES"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GRACIAS</a:t>
            </a:r>
            <a:r>
              <a:rPr lang="es-ES"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2057400"/>
            <a:ext cx="6323013" cy="685800"/>
          </a:xfrm>
          <a:prstGeom prst="rect">
            <a:avLst/>
          </a:prstGeom>
        </p:spPr>
        <p:txBody>
          <a:bodyPr/>
          <a:lstStyle/>
          <a:p>
            <a:r>
              <a:rPr lang="es-ES" sz="4050" dirty="0"/>
              <a:t>CONSUMO DE ALCOHOL</a:t>
            </a:r>
            <a:endParaRPr 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Marcador de contenido"/>
          <p:cNvSpPr>
            <a:spLocks noGrp="1"/>
          </p:cNvSpPr>
          <p:nvPr>
            <p:ph idx="4294967295"/>
          </p:nvPr>
        </p:nvSpPr>
        <p:spPr>
          <a:xfrm>
            <a:off x="0" y="0"/>
            <a:ext cx="0" cy="0"/>
          </a:xfrm>
        </p:spPr>
        <p:txBody>
          <a:bodyPr/>
          <a:lstStyle/>
          <a:p>
            <a:pPr algn="just" eaLnBrk="1" hangingPunct="1">
              <a:buFont typeface="Wingdings 3" pitchFamily="18" charset="2"/>
              <a:buNone/>
            </a:pPr>
            <a:r>
              <a:rPr lang="es-ES" dirty="0"/>
              <a:t>   </a:t>
            </a:r>
          </a:p>
        </p:txBody>
      </p:sp>
      <p:sp>
        <p:nvSpPr>
          <p:cNvPr id="3" name="2 Título"/>
          <p:cNvSpPr>
            <a:spLocks noGrp="1"/>
          </p:cNvSpPr>
          <p:nvPr>
            <p:ph type="title" idx="4294967295"/>
          </p:nvPr>
        </p:nvSpPr>
        <p:spPr>
          <a:xfrm>
            <a:off x="556419" y="160338"/>
            <a:ext cx="8337550" cy="857250"/>
          </a:xfrm>
        </p:spPr>
        <p:txBody>
          <a:bodyPr/>
          <a:lstStyle/>
          <a:p>
            <a:pPr algn="just">
              <a:defRPr/>
            </a:pPr>
            <a:r>
              <a:rPr lang="es-ES" dirty="0"/>
              <a:t>RELATO DE UN ALCOHÓLICO</a:t>
            </a:r>
            <a:br>
              <a:rPr lang="es-ES" dirty="0"/>
            </a:br>
            <a:br>
              <a:rPr lang="es-ES" dirty="0"/>
            </a:br>
            <a:r>
              <a:rPr lang="es-ES" dirty="0"/>
              <a:t>“Cuando bebo no me preocupa nada que no sea cuanto tiempo pueda hacerlo. Nada me molesta. El mundo no me fastidia. Así que cuando no bebo, los problemas reaparecen y entonces vuelvo a beber. Los problemas siempre estarán ahí. Uno simplemente no se da cuenta de ellos cuando bebe. Por eso es que la gente suele beber mucho”.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itánicas borrachas celebran el 'Ladies Day' (fotos impactantes) - Sputnik  Mundo">
            <a:extLst>
              <a:ext uri="{FF2B5EF4-FFF2-40B4-BE49-F238E27FC236}">
                <a16:creationId xmlns:a16="http://schemas.microsoft.com/office/drawing/2014/main" id="{6BA45879-53E2-4E0E-AB30-9B94AB70A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1248896"/>
            <a:ext cx="6307931" cy="341241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16" descr="alcoholismo7"/>
          <p:cNvPicPr>
            <a:picLocks noGrp="1" noChangeAspect="1" noChangeArrowheads="1"/>
          </p:cNvPicPr>
          <p:nvPr>
            <p:ph idx="1"/>
          </p:nvPr>
        </p:nvPicPr>
        <p:blipFill>
          <a:blip r:embed="rId3"/>
          <a:srcRect/>
          <a:stretch>
            <a:fillRect/>
          </a:stretch>
        </p:blipFill>
        <p:spPr>
          <a:xfrm>
            <a:off x="1763316" y="1053709"/>
            <a:ext cx="2808684" cy="2268140"/>
          </a:xfrm>
          <a:noFill/>
        </p:spPr>
      </p:pic>
      <p:sp>
        <p:nvSpPr>
          <p:cNvPr id="2" name="1 Título"/>
          <p:cNvSpPr>
            <a:spLocks noGrp="1"/>
          </p:cNvSpPr>
          <p:nvPr>
            <p:ph type="title"/>
          </p:nvPr>
        </p:nvSpPr>
        <p:spPr>
          <a:xfrm>
            <a:off x="1464447" y="482189"/>
            <a:ext cx="6172200" cy="857250"/>
          </a:xfrm>
        </p:spPr>
        <p:txBody>
          <a:bodyPr/>
          <a:lstStyle/>
          <a:p>
            <a:pPr>
              <a:defRPr/>
            </a:pPr>
            <a:r>
              <a:rPr lang="es-ES" dirty="0"/>
              <a:t>ABUSO DEL CONSUMO</a:t>
            </a:r>
          </a:p>
        </p:txBody>
      </p:sp>
      <p:sp>
        <p:nvSpPr>
          <p:cNvPr id="12292" name="AutoShape 2" descr="data:image/jpg;base64,/9j/4AAQSkZJRgABAQAAAQABAAD/2wCEAAkGBhQSERQUExQWFBQVFx0XGBgWGBwaHhwbFxwYFx0aHh8YHCYfGxokGhkYHy8gIycpLCwsGB8xNTAqNSYrLCkBCQoKDgwOGg8PGikkHyQsKTAsLCwqLCwtLCwsLCwsLCwsLCwsLCwsLCwsLCwsLCksKSwsKSwsKSwsKSwpLCwpKf/AABEIAKMAoAMBIgACEQEDEQH/xAAcAAACAgMBAQAAAAAAAAAAAAAFBgMEAAIHAQj/xAA+EAACAQIEAwYDBgQFBQEBAAABAhEDIQAEEjEFQVEGEyJhcYEykaEjQrHB0fAHFFLxFWJyouFzgpKy0oMW/8QAGQEAAgMBAAAAAAAAAAAAAAAAAgMAAQQF/8QAJhEAAgICAgEEAQUAAAAAAAAAAAECEQMhEjFBBCIyUYETkaGx0f/aAAwDAQACEQMRAD8A6+alp6X/ADwiV+1uXWvWFWqjLA7umyAjmxLWOk8vKdsKXbv+KtRy1DKlqSRFRjGueaqRso5ncycIFFy1+f7uTucZVi17h1WztvCOMZUOhpUWFSv4SlN9SPqBM3Mbgi4WJbFynnQ1Ne7ohWju9ZYFl0al0oVMsQIhB1nFTgnZuh3VI06lWn3MFSssCY1ElWm3i5Rv5Yh4blKuWAFXxk6ky4RdYBcuSZCDu5lRLktuBbC5RtaKmnF7KtTOZii9Q06ZYlDCU0LRMXEDecJnG+K1HSmHQKUDAgTvqIJKn71oPmOeOl8bydSmrO7NRUqV1a9Hi0vA8J1fFp2wv8M7FURS7ytqrhgbP9jTUnczJdzNptaeeGyyKPyAWGUuhL4Jk2zNVUo0+8ZiNXdiYTUAWJ2AF9zj6DynEaXed0rLq8TaQZNiJuLc9sct4jxlUJCEGbutJBTU9DUYeJoFhqJAjFXhvHnTM0WXxEOGFOmNTFZ0sBpknwMfleMUsqbTQ5YHFU2PWcylMVqhCLPeMZgT4t7x5YoV6Y22xd4i0VX/ANZ/E4oVX3w6JnbI1Nj7/l+mI3P4dcZrtiIVMECTMN8aPtbEjDpiN1wocLPFa8VXF+RHyGIafFai7OwHr+uLPEmD1XDMqaTA1nSCABz2mZsemNV4K7fABU/6VSnU+iMT9MaYvQiS2b0+0lQbgN6j9MEcvxwOJCSeYBEiPUXwDq8HdbOGpf8AVR0+rKBirVyDLeQfMfrH54YpMW4IbMvxylUZKZVyS1lCgsSbHTcX2+eB3D+PDMGHSrS03BaoSBPKGPltthbYODuefU9PPHhn64nLYPBCI1YkkncmSfW/44I8OZmYKoJJ5AT5n6Ym7VcDajVZghFJzKkQRJuVlSQCDO/LEPAeKNl6q1VMEc7He2x36EdJxnl1aOhjpvZ13sVmm7hldSssIJnbQgkTblywwcVrn+TqIhDeGYidQEki9gx2B64V+GZx2prUWCjXGhRt5DkPLElbtfSRTqJ85XT+OMCm09HTnii1sW+L6qyqpfwg2pjUzIwMF3PwmAIAAsNhOK/EOzqGgO6ru9UEAA6lQKZ1EzcXIM72iL4Y8tw3vRrRSwN4plXAB5SpMfsYm/wZ9hTq/wDjjTwbadv+P8Oc8qScUkBE4LRE66lepaCqmmUBMMWpgqGQyI5tAub4ZezHHUo0qjZRVBCye8tqg3JIvIE+WK68Iq7BG3m4jz9ycBuyjwzqdtTqfTUwP44k9bCxVP20NNHji1CAWUu5vBPxG+xG2+J6mFyhw2qHpxSqEqQWOnlf8sMBqfPcg73w5GNkfLGsQJ6An5Xxu4xFmFmmwFyUIA9bYhRYFZTYSBAIPIgzBmbemNhH9Mn9f31wt5XimkwJ0kruTEi0mL77D54M5HjyGoUqzqLHxCNI57r0FyThDs18V5KH8u9M1DVUkPUJGzDSdIHoYB+eNqnDKD/FQE+aD8V/I4dMlmVcEUzqsCVIIs3wkgj4SJIOB/aOhSpUa1YkoaaFiBsTyF+ZPTFqQLg+0I2Z4kKBcZZq32ZGspWqqizyIDQT5YpjtNXqHxFW9UQ2O0krJ9ziSnlatLh9Wmyp431M4YzMgzHPbCzQrsPP97YdB2mDOHGhtyVY1agHdUDCG01Keq4kyjRqAA5feOLxyIEzl6o5fZV6dQfKrTVv92FXh3Eu7q03OysCZ/pJ0t9DjrLZAAR3ZMWBVah8uR8xytgZ5HFg/ppiFV4apGnSNBWCALHyI/M4S+0XZ4Zch0YaWMBDJYWkxyKx73w15jtLTpjW1GkIPPUfMW1X9MI/HuONmqzVGhRsigQFX9Sbk9T5YOKJZ0DshxemaQVWkARp5j23jz2xT/iYAKNHTt3k/wC1r+0458j8wYPIixHyviavnHeNbu8CBqYmPmcKj6ep8kzVL1XLHwaIkMGeeCeT4/VS0hh0cT9d8DQh/fljdqZBggj1EWPPGqkYQ+va2qNlpj0Df/RFsMnAhoAwj5DLl3VQCSSLC9hc/QHD1Uq63JWnoBJJm2M2ZdJGv08krbZarIZm4t6c97c8XOF1Icg/0Dc9C07+uITxVVAIoUz6l/1xp/jI50KYJG4LTcdZwaMzDVOpyxvTMAeWBHDs0SCT1IiZwRSpbFgFfinBkqFmB0vqNxz9Rz98Ba9JqJ8YFvvfdOrr0tO+GasZJ9caVKQNiBcYFqw4zcSgOIPTUhXOppI8xOrl5k8xir2z4/UrZKnK6dROqJg6SdPzv6YN9nuyK1q4AJFJPE6zYg7KOhJHLkMK3bXiDvUdWGkISBTW3w7HT1j7x3wCjvY3mmqQeoZfwf1LfcSOWEXiYXvnCARI22nHSeGdmqNLIilXqKwca9aG4LQQaZFyFtDbESCBjmFRQrGDOljfrciY+XzwOLtmnPO4LRlKgdJnYyD7j+3yx3Xstxh8xw6hUW7hNDWWxTwH4iBeAccNouzsFQTqIAA3JO2Oqdh+F1snTdao0GodYU3EmwIg2kRPmBhk+jIly0jjvbrJPSrU1aYNPUNupUm3phdBwf7Yx3tPr3d/ckj88AMOj0ASUlJMC5JAA8yYGLuX4czVDTPhqCQFYfEw+7awMSZNrcsUaW4kwJ/f9/PDW61WVCDAdYiZPjA8XUBQUnbwkk2nBpkSk+kZQpKo1OgSSAyCyq6QA41SQ8S1rG2Lw7MrXalRNVUrwSCQQGS5stibgnVsel7V6/E07x0QTTr07Sb6lExK3IbcpzYgHATL5gq9OpB2BPnHhbbqARGIyUo99/0dC4D2FbLFmepTaoRpWGgBf+68ttPIfPBKpwhuXdn/APRRgWrIFBtBuI6GCB8oxOtKbgb+X4eWEWQsnghPOn7VBz9BiE8BPN6Q5fGPzGIBRIN7+mNKljbfyxRCz/ImmLvSN/u1Af7YsZatKjAd6aqJ58oNz5Yt8KrSBcbH+3rggWgz3k89zjZ8Qz+ONwwxRQ49jkigzRdqh99IA/8ArCJ/Ejh4eu7KGBFJTYEgktUdmMDZadP0+0HpjpvAaIGVpAEHwAyDPi3O3OZHtgZm60Ow5WI9/wDmflgoumEI/DcualHu0uKM05MXCsUBFtjpnHP81RPeOpB1KSCAJ2MdPTHVeN5NqlRdDimtRGVoXeCDcgggXnFfhnZpO+cPLeGmS0lWbQ6nYW3AEnkY54TCoza+zTNueNP6LP8ADLsUKSjMV0HefcB3QfkTz9Bhu7SZpVVCzBQW0y0DflfzxcytI00E2POOvQfucKv8R6sZQarF6yADoE1MffBNWJi9nEe3zUzXp902od0J5X1v+UYXAuHXtv2XNBqeqpTcup0tTJjwkSGlR/UDheo8Gdto9ZgYPml2EscnVAwDF/OJAprMgorG83uLH0m2GRewKlVitD8yVlevkcRD+HlcwBUomOrMPpptgVng/IyXpsq8C9UqTpI+6qj0K/8AOMp4aE/hpmiQA1Ajme8Nv9s/LFmr/C3NKsiplz5a2H1ZABgv1oPyLeDJ9BvshxKicpTDJL05QnyUyp3/AKSPlgw3EaBj7In3/U4U+zvCHo6xUKeIiBTdalwCCZQkC0W3tgnTQRaY/TFWLprTC5zVCJ7k+5/5xqc3Q37ke+Bpou/wqY8/CPr+WNu4VT9pUEn+jyvu0/MDBrHKXSAc4ryWv8aoqZFACLSCP0xXrZ+m0uqaHBjULkiD6A+uLOVydB4gh5MfHN4mJBiQMVc7wsqxRAXJkAXYg9LXOCeJpArJFmlDiqsSpDIZga1K6vMSPpgkKl4xVrcFqkCFIBB1hlDRv0aRNjMWviqmYamwRgbizG0xyIP0OF7DVMcKGcbL0tSnSYm2x9RscUaavUYVO8Tvat9BKqWjfSpMnliyYqZcea/ljSrlnSjRfSHoNThiAA1N1gnzcEg2W+1vDOEYH3Zu9RG3GvJTfjqVFSD9pTqlWHoGXV/pIE4NcPzarUSqwJA3j0sY5wcLPFOHtSpk1F0mWdZZVLaisQv3hvBHTljbJcRITVy6YrNalyQzCk4cWdCznavL0xqqMyD+oqTE/wCmTf0wjfxEz61+4FJ9QGqpKzA2VQQbg/Ebjnitky2YqIRenTMDUPiN9uoHX16YqdrYGY3BLIrHYkbqPSwmPPDsdtWzHmUYyqIT41wFK6hWYlFJIGq/K4IBvA5YH8I4AmXr02UPvB1EMADvIZTytMHfbHTk4fTJP2SkwQTptIMEWO/OMTU+HJAPd0+s6Z/KZjCqYayJKhX47UT+Tq0st3CaxpGlWSCRAYkAAnb2GOVZ/iGbysGrp0kwrq4ZTHmDIPkwE471SoLb7NSekITG07bRb5bY2WkikgKsxJChRI9BuOnpicU/kRZnFe2zh3Cu3IZgKhCzswNvpywxvxpioIcJ/S06Ja9ldpQ2+60TfHRM/wAKy1YRVoUqggAa6amdciASsgmOWE7jH8PaNGg/dJVp0wbp3hIZW+8SbiDEBtoEYiwRk6Whq9ZKKbkrAZzaALUZdQqgwVAphSkColQIYLhjqBBhlKn0rrxAKNQAUciZJ+pn2GKXHOBtRUuHLU5BII8QJOkGPhIJsWI6DngUmZG9yYgyevOf0x1IY441RyZ5JZG2MJz7NMhgB0Pi9+S8/PGlLMORKCFBjV4jffSumS7RJ8hvFxipwmmcwXBbRSprNVxEhf6V5ajy6b4NUswCBCBVAARR9xd4tux3ZryR6YtuwKo2y9DQC7kMzCNiIA2A2iPe/PkLXDKhd3uQIix52M2F4FvLFPS9aotNd235wo3JjkByFpgYMVsitNqCqPANSRPOzyYuTKk4Hlui60Wa9KQQdRAuNUapEyAYk+mADcdAA1d4o2YEMRFxM3HQYaBQBWw9Rfn6G1+mOcce15au9Nge71aqbEG4PisdpBJBg8jiroqKscOyvEkdWohgdJsQZ8J2+Uxhf4jXrUK1VRVqUl1+RpmYYSCIBMAdTfxYFcD4x3ecpPchjoI8mIA+pw19vcj9mK4nwjRUjmh68jB+mMUVHHm30zqNyyYNdoCZc1qrd3/MOFqEzZTAYywVipZV8I8IIE4ZcvkKVKnppp1EkklvOT7m3ywj9nOIRXCal0mYMXPpymOWOgUYdDz8rja1uXnbG1qL8HN5TXTAdLMUaDNKkpzALFk3JZEZtJM7qbETe9w3F+ILUqyoQDQijuxAIA3A5G/PbEfbH7Otf7yAz9PywIpV4F/qLXvhckhkW62dJ7K9qFdhQqP3ZDaF1zLK+p2JCELrNgzMbSd5w08Q7WZRW7uswkQSQQdiGAOgyCTy2645Lwl+701yNQDMxgGRJa/pEW8sO9alrh1hlqXBB8t/yPr5YxGvQZrdsMqSJzFI/d0oGH3jBkLIkRIMARiOp2uyTICagJYGdK1Lb2JVJ03a17keuA9HJnSQYBNpI5i8CD7Y3r5SUg6Zbb8SMCQIZPtdlk+GpUqFYXUUc61gCWlQoc2JMAeEYrdqe2a/y2hQ81tSoSJBAhubDYRBN77YjWiG8wp3EE2gk9R+PTATtyg/lKZG61xG/wB5KnUDdRvfB4/kipdHvDswtVWpuNS1AabCeTDlO1wDzgweWEjK9nq7uVJFNVZlL1DE6TBIUXb8MHuGZiCvmAZHKL/XY4IZ2itKsMwoBNQCAwqAKygBnLILGBYG15x0JNsxLTJ8twYUaYyygsykVKjWBLm6qwGojSsehteMS1KQToWNrG5PnzHv64jpV0VFmmdMeEmpqGkz4oFpkFjO8EieS/Xz3fOdKroHwjYH/NHngZT4oKMOTHLhwFJTcamuzEi/QDoo/U88VuJcZBKKWHxAyJgbiSeV7bYD5PNMogKo6QOfvYYr8azMpJUFpkGIuPLY9Z6jCFPY5w0P+SzSugiRIiY3jyFxvOBHHMu71CiOApBLKVkb9GMbYt8CzxqhKaMiPVEorNpJAButpYARJHpiv2ioPOlgdVPzmFbSD7TEE+cYZN9iIR2LH/8AJ91USqHWabhwqpE6SD92QPfDbm80GR6ZFmJS5ncMB6XWPfC7VIGwBtc9Z/DAjPZuonMsCAfOVKkE9bqMY8kXKjpYZxgmmQUeCU0rIUdyQ4ImIi8ee2OgUFtfl9DEH2nCBwsE1VAG9WfmZx0BJAg+cex/O/sMbcb1s5+Vb0Jvb6lqrUj8MIRAH+YEfjihQ4pAgy3ri92xqfbIP6U/9mJP5YBUaZYwASTtH7j+xxUnstLRPRLQDSaCOl7g2kc/fDt2VrBqTUyQDIOmCN7GByE+npgCeDBE1qSCRsIgwbSPrjajmm70svhIK+53Pofptjn/AJOi/cuh3pLY8rgbyJHXyOJ6gB3N79OXtPlipwvNmspJsVYCetgQfW4tfri/pkCRfqMWJrwC3qaGO4Y2F94PxN5D6m3nhK7cZmoadJyxKGqQNgvhpk2Hq24t8rtZ4lSYsTQ1hrjWeXI3nkJHTCv20rs2XorAOmqYIWDBRjHQna4Am2JCS5qmNljax21+QRwbPQQfMD2x0DgeaVoFRe8pt8SNOxmOeOTZDMgNE8/lfnh87PZyCIMi37+eOlF6o5s1Qd4h/DxSuYrpFSrmAXUtqJprZmoL3USYEBmEQoXTeSr8OysLMA2t7Y6j2YpU6JcQwaq5qeImJYkyJ2uTfbzxZzHYrJ1NR7shmZmLKzySxkmxiJ2G3TGWT3s0J6OXokW0n1jrjHyJcr3iP3Y3C7mTZZHwyfvdOmL3bHhZy9QihUHhAlXg6gbiZBAYdDAIjC9l+2FZLGjTbkZpOp+dJx+eIi3sZsjlXZw1aaWWpwxUNAhbBFhiRMgWj3xv/i1fNsy6aTJJg1Fg00OyoytO3IyPpgRS7Q0nIapwt6rDrVrFR6BqeL9PtY4GmjwmlTHINqIvz2X9cE534BUa8mNlWkjQ1rW2t5n9MUeIZNz9w/MHDNk8wGUM4p02N9IlV8oUsYxNWrIoOowD1Ux8yuALEnI5BxUAA0nV1uD6bnDtVOy+HXFxqiOcQeZEmMB81VuppL3k28WoWvPweK1tgemLdXPKojvHB2+0RoGw8LVUVvZh74dFiZ9gPPcMFfPimz6AQqzaSQNgWtN+h8gcPHCOwOWyziolStrWxJqCDNirKii3kRyHTCJmMnTqsxqgOdR+EnlaZH44KU85VRAq5nMBQIC97qiOUss/XCZtt6HRiq2TZxqZKIzCXQsORbSQLnfmBiTLdnlPdqGPhJYix6Ec9otbHuUy4qLMAlfCDF1DQzefIfs4L0eFqsajaNo8R855D64zyWzTCSUbumeZKiaSAW1ay8bgXtc7EdRiV6whtdlvNuR39bnG7GTPX9wJwJ4nqNhZV8jvPkPQgeeI9IGMeTplOhwtXF6oBgCNJ8xGwJ5GRvhY7XZdaUX1qah0usiQKdPqbXLW8sOeUyrgAsjgr/kYkzb6csBe2lJDl0hZBqBgWEG9N1NjcbbHAYtSujTndxrlf7CJms0jAyovbUIEeYgfTnOCvZzPiwJ9j++uBdXLzfl+fT5Yr5amUabj0ifrjoxkc6cTq/fCrRTxRUQgi7gwRuxQgqGBBUExzsATinmJZSKjTeCDVrzFgZUv6YFcIzFbulbKAVqgvHJFexd2JVdZMDSSNI5sYAYOLcOemKVSoFU1QNaI2pVqAQV1D4phiCbm4MxJHJT2VjTWinlkVKcIgA3MLFz/AKiScSSDyt+7iBv743QalP798eU4tzJ5YSMPPEIgQTvdv1xsuuNxBvt/xP1xu7GVOkj3HL6YkRbEkgc99vliEKdR6gNmgn+nf574ibWDdj/5G/r1xNUrKGksOkfnivmc0sTLHyAnEKKOSNbvCV7sqAEYVCQulWBsKcElfitFxvfDNx3P0HDimiKgp6kIYgsQ2l0KGfu3DWMqRaQcLfBs2qtUZ1JZxZRZgN5l1Kg+oxnEXNSqDTBZKaA8oLyoO3PSAvTwm2HboBbZlGnA2vHP8/PG61DFlt1P98SJrjxaV82P49MTNln5uvsv6kYSML3ZtiGqdRpYeUCCfwwbiCTt1kk++AvZ6Jeei/Tng33c3/tb+4wLLR6CLE7reR+7C2AeczFbvAFdgG8Q0TNzp5XiYF8HTcWAB5fXeDtgeM5SUCabDTaA8bX+UycJmtGjDp3Vg96bkEMzg7XY/rgR2gAXLRIM1gdRa/wP198M1biwBhaaf917dbWnAXi9TvUsqz3iCAALaXFvQE4DGvd2OyyfDqhToIpFjPp/xijmcrcwrH2IwyJlJ339Y/fyxlXh0iAL8vljbFUYJOx27D5opw4VKlBkjwyFLGtuAQtNS5F9MReGPOcT8epvVydF0Q0VSodaVKbIRqsGCkAmDHzxB2V7cUEpU6VSpTpMiBSrMFIKgCL8unlF8EuN9r8rWpNSp16T1KkKFpsHaZnZZj1OI2rBSdC7T4azCGb0kT+cfTGycJE/E0+35DG8RzjyJ2nyG30vONhXAHiYCN5O/p0xdFWatw1SJbUw85iBvYeoxMMqg3pjcb7fXbbEbcUCoYcqs7+KOpi2K6ZunePEd4VT96/Ow5eWKou2EWpryCraRaxABIgxE4rV6JYWN/liAVxzdVBvEkn0MGx8tr43/wARA+G4G9uvp+PLEK2xbOdqFmFTKZiZjUg1CB/pn6YOZXhxZRAYCROtSswDEgwSb7wMSnPOs6yhvGlVuLBrkkwbjkfXHlbjDxAC36iT88Sy6L38oIjSD67/AF2HlfGn8sF5R8vbA167kDxXPT9RfEetIMopbqbnpJJv5fniiFns/wDGfTDBVFxjMZgGEiCce9yGuQD/AGx7jMCgra6B+eyyinIF7XwBa6tN/tEH/vjMZgYfND5Sbxuz2gOXKfwxcpXxmMxrMTJHyqPAZEYSd1B/LAnih7pGFILTt9xQp+YE4zGYBhIK0qhGxiw+o59ffFJBpMixImRvMi/ljMZii0TUah7smbgwPTpiLVMTfGYzERDSpv7/AJ48UwDHTGYzEITU7i/LE67+/wCmMxmKZZs7b+n5YrA398ZjMQh//9k="/>
          <p:cNvSpPr>
            <a:spLocks noChangeAspect="1" noChangeArrowheads="1"/>
          </p:cNvSpPr>
          <p:nvPr/>
        </p:nvSpPr>
        <p:spPr bwMode="auto">
          <a:xfrm>
            <a:off x="1259681" y="-108347"/>
            <a:ext cx="228600" cy="228601"/>
          </a:xfrm>
          <a:prstGeom prst="rect">
            <a:avLst/>
          </a:prstGeom>
          <a:noFill/>
          <a:ln w="9525">
            <a:noFill/>
            <a:miter lim="800000"/>
            <a:headEnd/>
            <a:tailEnd/>
          </a:ln>
        </p:spPr>
        <p:txBody>
          <a:bodyPr/>
          <a:lstStyle/>
          <a:p>
            <a:endParaRPr lang="es-CO" sz="1350">
              <a:latin typeface="Lucida Sans Unicode" pitchFamily="34" charset="0"/>
            </a:endParaRPr>
          </a:p>
        </p:txBody>
      </p:sp>
      <p:sp>
        <p:nvSpPr>
          <p:cNvPr id="12293" name="AutoShape 4" descr="data:image/jpg;base64,/9j/4AAQSkZJRgABAQAAAQABAAD/2wCEAAkGBhQSERQUExQWFBQVFx0XGBgWGBwaHhwbFxwYFx0aHh8YHCYfGxokGhkYHy8gIycpLCwsGB8xNTAqNSYrLCkBCQoKDgwOGg8PGikkHyQsKTAsLCwqLCwtLCwsLCwsLCwsLCwsLCwsLCwsLCwsLCksKSwsKSwsKSwsKSwpLCwpKf/AABEIAKMAoAMBIgACEQEDEQH/xAAcAAACAgMBAQAAAAAAAAAAAAAFBgMEAAIHAQj/xAA+EAACAQIEAwYDBgQFBQEBAAABAhEDIQAEEjEFQVEGEyJhcYEykaEjQrHB0fAHFFLxFWJyouFzgpKy0oMW/8QAGQEAAgMBAAAAAAAAAAAAAAAAAgMAAQQF/8QAJhEAAgICAgEEAQUAAAAAAAAAAAECEQMhEjFBBCIyUYETkaGx0f/aAAwDAQACEQMRAD8A6+alp6X/ADwiV+1uXWvWFWqjLA7umyAjmxLWOk8vKdsKXbv+KtRy1DKlqSRFRjGueaqRso5ncycIFFy1+f7uTucZVi17h1WztvCOMZUOhpUWFSv4SlN9SPqBM3Mbgi4WJbFynnQ1Ne7ohWju9ZYFl0al0oVMsQIhB1nFTgnZuh3VI06lWn3MFSssCY1ElWm3i5Rv5Yh4blKuWAFXxk6ky4RdYBcuSZCDu5lRLktuBbC5RtaKmnF7KtTOZii9Q06ZYlDCU0LRMXEDecJnG+K1HSmHQKUDAgTvqIJKn71oPmOeOl8bydSmrO7NRUqV1a9Hi0vA8J1fFp2wv8M7FURS7ytqrhgbP9jTUnczJdzNptaeeGyyKPyAWGUuhL4Jk2zNVUo0+8ZiNXdiYTUAWJ2AF9zj6DynEaXed0rLq8TaQZNiJuLc9sct4jxlUJCEGbutJBTU9DUYeJoFhqJAjFXhvHnTM0WXxEOGFOmNTFZ0sBpknwMfleMUsqbTQ5YHFU2PWcylMVqhCLPeMZgT4t7x5YoV6Y22xd4i0VX/ANZ/E4oVX3w6JnbI1Nj7/l+mI3P4dcZrtiIVMECTMN8aPtbEjDpiN1wocLPFa8VXF+RHyGIafFai7OwHr+uLPEmD1XDMqaTA1nSCABz2mZsemNV4K7fABU/6VSnU+iMT9MaYvQiS2b0+0lQbgN6j9MEcvxwOJCSeYBEiPUXwDq8HdbOGpf8AVR0+rKBirVyDLeQfMfrH54YpMW4IbMvxylUZKZVyS1lCgsSbHTcX2+eB3D+PDMGHSrS03BaoSBPKGPltthbYODuefU9PPHhn64nLYPBCI1YkkncmSfW/44I8OZmYKoJJ5AT5n6Ym7VcDajVZghFJzKkQRJuVlSQCDO/LEPAeKNl6q1VMEc7He2x36EdJxnl1aOhjpvZ13sVmm7hldSssIJnbQgkTblywwcVrn+TqIhDeGYidQEki9gx2B64V+GZx2prUWCjXGhRt5DkPLElbtfSRTqJ85XT+OMCm09HTnii1sW+L6qyqpfwg2pjUzIwMF3PwmAIAAsNhOK/EOzqGgO6ru9UEAA6lQKZ1EzcXIM72iL4Y8tw3vRrRSwN4plXAB5SpMfsYm/wZ9hTq/wDjjTwbadv+P8Oc8qScUkBE4LRE66lepaCqmmUBMMWpgqGQyI5tAub4ZezHHUo0qjZRVBCye8tqg3JIvIE+WK68Iq7BG3m4jz9ycBuyjwzqdtTqfTUwP44k9bCxVP20NNHji1CAWUu5vBPxG+xG2+J6mFyhw2qHpxSqEqQWOnlf8sMBqfPcg73w5GNkfLGsQJ6An5Xxu4xFmFmmwFyUIA9bYhRYFZTYSBAIPIgzBmbemNhH9Mn9f31wt5XimkwJ0kruTEi0mL77D54M5HjyGoUqzqLHxCNI57r0FyThDs18V5KH8u9M1DVUkPUJGzDSdIHoYB+eNqnDKD/FQE+aD8V/I4dMlmVcEUzqsCVIIs3wkgj4SJIOB/aOhSpUa1YkoaaFiBsTyF+ZPTFqQLg+0I2Z4kKBcZZq32ZGspWqqizyIDQT5YpjtNXqHxFW9UQ2O0krJ9ziSnlatLh9Wmyp431M4YzMgzHPbCzQrsPP97YdB2mDOHGhtyVY1agHdUDCG01Keq4kyjRqAA5feOLxyIEzl6o5fZV6dQfKrTVv92FXh3Eu7q03OysCZ/pJ0t9DjrLZAAR3ZMWBVah8uR8xytgZ5HFg/ppiFV4apGnSNBWCALHyI/M4S+0XZ4Zch0YaWMBDJYWkxyKx73w15jtLTpjW1GkIPPUfMW1X9MI/HuONmqzVGhRsigQFX9Sbk9T5YOKJZ0DshxemaQVWkARp5j23jz2xT/iYAKNHTt3k/wC1r+0458j8wYPIixHyviavnHeNbu8CBqYmPmcKj6ep8kzVL1XLHwaIkMGeeCeT4/VS0hh0cT9d8DQh/fljdqZBggj1EWPPGqkYQ+va2qNlpj0Df/RFsMnAhoAwj5DLl3VQCSSLC9hc/QHD1Uq63JWnoBJJm2M2ZdJGv08krbZarIZm4t6c97c8XOF1Icg/0Dc9C07+uITxVVAIoUz6l/1xp/jI50KYJG4LTcdZwaMzDVOpyxvTMAeWBHDs0SCT1IiZwRSpbFgFfinBkqFmB0vqNxz9Rz98Ba9JqJ8YFvvfdOrr0tO+GasZJ9caVKQNiBcYFqw4zcSgOIPTUhXOppI8xOrl5k8xir2z4/UrZKnK6dROqJg6SdPzv6YN9nuyK1q4AJFJPE6zYg7KOhJHLkMK3bXiDvUdWGkISBTW3w7HT1j7x3wCjvY3mmqQeoZfwf1LfcSOWEXiYXvnCARI22nHSeGdmqNLIilXqKwca9aG4LQQaZFyFtDbESCBjmFRQrGDOljfrciY+XzwOLtmnPO4LRlKgdJnYyD7j+3yx3Xstxh8xw6hUW7hNDWWxTwH4iBeAccNouzsFQTqIAA3JO2Oqdh+F1snTdao0GodYU3EmwIg2kRPmBhk+jIly0jjvbrJPSrU1aYNPUNupUm3phdBwf7Yx3tPr3d/ckj88AMOj0ASUlJMC5JAA8yYGLuX4czVDTPhqCQFYfEw+7awMSZNrcsUaW4kwJ/f9/PDW61WVCDAdYiZPjA8XUBQUnbwkk2nBpkSk+kZQpKo1OgSSAyCyq6QA41SQ8S1rG2Lw7MrXalRNVUrwSCQQGS5stibgnVsel7V6/E07x0QTTr07Sb6lExK3IbcpzYgHATL5gq9OpB2BPnHhbbqARGIyUo99/0dC4D2FbLFmepTaoRpWGgBf+68ttPIfPBKpwhuXdn/APRRgWrIFBtBuI6GCB8oxOtKbgb+X4eWEWQsnghPOn7VBz9BiE8BPN6Q5fGPzGIBRIN7+mNKljbfyxRCz/ImmLvSN/u1Af7YsZatKjAd6aqJ58oNz5Yt8KrSBcbH+3rggWgz3k89zjZ8Qz+ONwwxRQ49jkigzRdqh99IA/8ArCJ/Ejh4eu7KGBFJTYEgktUdmMDZadP0+0HpjpvAaIGVpAEHwAyDPi3O3OZHtgZm60Ow5WI9/wDmflgoumEI/DcualHu0uKM05MXCsUBFtjpnHP81RPeOpB1KSCAJ2MdPTHVeN5NqlRdDimtRGVoXeCDcgggXnFfhnZpO+cPLeGmS0lWbQ6nYW3AEnkY54TCoza+zTNueNP6LP8ADLsUKSjMV0HefcB3QfkTz9Bhu7SZpVVCzBQW0y0DflfzxcytI00E2POOvQfucKv8R6sZQarF6yADoE1MffBNWJi9nEe3zUzXp902od0J5X1v+UYXAuHXtv2XNBqeqpTcup0tTJjwkSGlR/UDheo8Gdto9ZgYPml2EscnVAwDF/OJAprMgorG83uLH0m2GRewKlVitD8yVlevkcRD+HlcwBUomOrMPpptgVng/IyXpsq8C9UqTpI+6qj0K/8AOMp4aE/hpmiQA1Ajme8Nv9s/LFmr/C3NKsiplz5a2H1ZABgv1oPyLeDJ9BvshxKicpTDJL05QnyUyp3/AKSPlgw3EaBj7In3/U4U+zvCHo6xUKeIiBTdalwCCZQkC0W3tgnTQRaY/TFWLprTC5zVCJ7k+5/5xqc3Q37ke+Bpou/wqY8/CPr+WNu4VT9pUEn+jyvu0/MDBrHKXSAc4ryWv8aoqZFACLSCP0xXrZ+m0uqaHBjULkiD6A+uLOVydB4gh5MfHN4mJBiQMVc7wsqxRAXJkAXYg9LXOCeJpArJFmlDiqsSpDIZga1K6vMSPpgkKl4xVrcFqkCFIBB1hlDRv0aRNjMWviqmYamwRgbizG0xyIP0OF7DVMcKGcbL0tSnSYm2x9RscUaavUYVO8Tvat9BKqWjfSpMnliyYqZcea/ljSrlnSjRfSHoNThiAA1N1gnzcEg2W+1vDOEYH3Zu9RG3GvJTfjqVFSD9pTqlWHoGXV/pIE4NcPzarUSqwJA3j0sY5wcLPFOHtSpk1F0mWdZZVLaisQv3hvBHTljbJcRITVy6YrNalyQzCk4cWdCznavL0xqqMyD+oqTE/wCmTf0wjfxEz61+4FJ9QGqpKzA2VQQbg/Ebjnitky2YqIRenTMDUPiN9uoHX16YqdrYGY3BLIrHYkbqPSwmPPDsdtWzHmUYyqIT41wFK6hWYlFJIGq/K4IBvA5YH8I4AmXr02UPvB1EMADvIZTytMHfbHTk4fTJP2SkwQTptIMEWO/OMTU+HJAPd0+s6Z/KZjCqYayJKhX47UT+Tq0st3CaxpGlWSCRAYkAAnb2GOVZ/iGbysGrp0kwrq4ZTHmDIPkwE471SoLb7NSekITG07bRb5bY2WkikgKsxJChRI9BuOnpicU/kRZnFe2zh3Cu3IZgKhCzswNvpywxvxpioIcJ/S06Ja9ldpQ2+60TfHRM/wAKy1YRVoUqggAa6amdciASsgmOWE7jH8PaNGg/dJVp0wbp3hIZW+8SbiDEBtoEYiwRk6Whq9ZKKbkrAZzaALUZdQqgwVAphSkColQIYLhjqBBhlKn0rrxAKNQAUciZJ+pn2GKXHOBtRUuHLU5BII8QJOkGPhIJsWI6DngUmZG9yYgyevOf0x1IY441RyZ5JZG2MJz7NMhgB0Pi9+S8/PGlLMORKCFBjV4jffSumS7RJ8hvFxipwmmcwXBbRSprNVxEhf6V5ajy6b4NUswCBCBVAARR9xd4tux3ZryR6YtuwKo2y9DQC7kMzCNiIA2A2iPe/PkLXDKhd3uQIix52M2F4FvLFPS9aotNd235wo3JjkByFpgYMVsitNqCqPANSRPOzyYuTKk4Hlui60Wa9KQQdRAuNUapEyAYk+mADcdAA1d4o2YEMRFxM3HQYaBQBWw9Rfn6G1+mOcce15au9Nge71aqbEG4PisdpBJBg8jiroqKscOyvEkdWohgdJsQZ8J2+Uxhf4jXrUK1VRVqUl1+RpmYYSCIBMAdTfxYFcD4x3ecpPchjoI8mIA+pw19vcj9mK4nwjRUjmh68jB+mMUVHHm30zqNyyYNdoCZc1qrd3/MOFqEzZTAYywVipZV8I8IIE4ZcvkKVKnppp1EkklvOT7m3ywj9nOIRXCal0mYMXPpymOWOgUYdDz8rja1uXnbG1qL8HN5TXTAdLMUaDNKkpzALFk3JZEZtJM7qbETe9w3F+ILUqyoQDQijuxAIA3A5G/PbEfbH7Otf7yAz9PywIpV4F/qLXvhckhkW62dJ7K9qFdhQqP3ZDaF1zLK+p2JCELrNgzMbSd5w08Q7WZRW7uswkQSQQdiGAOgyCTy2645Lwl+701yNQDMxgGRJa/pEW8sO9alrh1hlqXBB8t/yPr5YxGvQZrdsMqSJzFI/d0oGH3jBkLIkRIMARiOp2uyTICagJYGdK1Lb2JVJ03a17keuA9HJnSQYBNpI5i8CD7Y3r5SUg6Zbb8SMCQIZPtdlk+GpUqFYXUUc61gCWlQoc2JMAeEYrdqe2a/y2hQ81tSoSJBAhubDYRBN77YjWiG8wp3EE2gk9R+PTATtyg/lKZG61xG/wB5KnUDdRvfB4/kipdHvDswtVWpuNS1AabCeTDlO1wDzgweWEjK9nq7uVJFNVZlL1DE6TBIUXb8MHuGZiCvmAZHKL/XY4IZ2itKsMwoBNQCAwqAKygBnLILGBYG15x0JNsxLTJ8twYUaYyygsykVKjWBLm6qwGojSsehteMS1KQToWNrG5PnzHv64jpV0VFmmdMeEmpqGkz4oFpkFjO8EieS/Xz3fOdKroHwjYH/NHngZT4oKMOTHLhwFJTcamuzEi/QDoo/U88VuJcZBKKWHxAyJgbiSeV7bYD5PNMogKo6QOfvYYr8azMpJUFpkGIuPLY9Z6jCFPY5w0P+SzSugiRIiY3jyFxvOBHHMu71CiOApBLKVkb9GMbYt8CzxqhKaMiPVEorNpJAButpYARJHpiv2ioPOlgdVPzmFbSD7TEE+cYZN9iIR2LH/8AJ91USqHWabhwqpE6SD92QPfDbm80GR6ZFmJS5ncMB6XWPfC7VIGwBtc9Z/DAjPZuonMsCAfOVKkE9bqMY8kXKjpYZxgmmQUeCU0rIUdyQ4ImIi8ee2OgUFtfl9DEH2nCBwsE1VAG9WfmZx0BJAg+cex/O/sMbcb1s5+Vb0Jvb6lqrUj8MIRAH+YEfjihQ4pAgy3ri92xqfbIP6U/9mJP5YBUaZYwASTtH7j+xxUnstLRPRLQDSaCOl7g2kc/fDt2VrBqTUyQDIOmCN7GByE+npgCeDBE1qSCRsIgwbSPrjajmm70svhIK+53Pofptjn/AJOi/cuh3pLY8rgbyJHXyOJ6gB3N79OXtPlipwvNmspJsVYCetgQfW4tfri/pkCRfqMWJrwC3qaGO4Y2F94PxN5D6m3nhK7cZmoadJyxKGqQNgvhpk2Hq24t8rtZ4lSYsTQ1hrjWeXI3nkJHTCv20rs2XorAOmqYIWDBRjHQna4Am2JCS5qmNljax21+QRwbPQQfMD2x0DgeaVoFRe8pt8SNOxmOeOTZDMgNE8/lfnh87PZyCIMi37+eOlF6o5s1Qd4h/DxSuYrpFSrmAXUtqJprZmoL3USYEBmEQoXTeSr8OysLMA2t7Y6j2YpU6JcQwaq5qeImJYkyJ2uTfbzxZzHYrJ1NR7shmZmLKzySxkmxiJ2G3TGWT3s0J6OXokW0n1jrjHyJcr3iP3Y3C7mTZZHwyfvdOmL3bHhZy9QihUHhAlXg6gbiZBAYdDAIjC9l+2FZLGjTbkZpOp+dJx+eIi3sZsjlXZw1aaWWpwxUNAhbBFhiRMgWj3xv/i1fNsy6aTJJg1Fg00OyoytO3IyPpgRS7Q0nIapwt6rDrVrFR6BqeL9PtY4GmjwmlTHINqIvz2X9cE534BUa8mNlWkjQ1rW2t5n9MUeIZNz9w/MHDNk8wGUM4p02N9IlV8oUsYxNWrIoOowD1Ux8yuALEnI5BxUAA0nV1uD6bnDtVOy+HXFxqiOcQeZEmMB81VuppL3k28WoWvPweK1tgemLdXPKojvHB2+0RoGw8LVUVvZh74dFiZ9gPPcMFfPimz6AQqzaSQNgWtN+h8gcPHCOwOWyziolStrWxJqCDNirKii3kRyHTCJmMnTqsxqgOdR+EnlaZH44KU85VRAq5nMBQIC97qiOUss/XCZtt6HRiq2TZxqZKIzCXQsORbSQLnfmBiTLdnlPdqGPhJYix6Ec9otbHuUy4qLMAlfCDF1DQzefIfs4L0eFqsajaNo8R855D64zyWzTCSUbumeZKiaSAW1ay8bgXtc7EdRiV6whtdlvNuR39bnG7GTPX9wJwJ4nqNhZV8jvPkPQgeeI9IGMeTplOhwtXF6oBgCNJ8xGwJ5GRvhY7XZdaUX1qah0usiQKdPqbXLW8sOeUyrgAsjgr/kYkzb6csBe2lJDl0hZBqBgWEG9N1NjcbbHAYtSujTndxrlf7CJms0jAyovbUIEeYgfTnOCvZzPiwJ9j++uBdXLzfl+fT5Yr5amUabj0ifrjoxkc6cTq/fCrRTxRUQgi7gwRuxQgqGBBUExzsATinmJZSKjTeCDVrzFgZUv6YFcIzFbulbKAVqgvHJFexd2JVdZMDSSNI5sYAYOLcOemKVSoFU1QNaI2pVqAQV1D4phiCbm4MxJHJT2VjTWinlkVKcIgA3MLFz/AKiScSSDyt+7iBv743QalP798eU4tzJ5YSMPPEIgQTvdv1xsuuNxBvt/xP1xu7GVOkj3HL6YkRbEkgc99vliEKdR6gNmgn+nf574ibWDdj/5G/r1xNUrKGksOkfnivmc0sTLHyAnEKKOSNbvCV7sqAEYVCQulWBsKcElfitFxvfDNx3P0HDimiKgp6kIYgsQ2l0KGfu3DWMqRaQcLfBs2qtUZ1JZxZRZgN5l1Kg+oxnEXNSqDTBZKaA8oLyoO3PSAvTwm2HboBbZlGnA2vHP8/PG61DFlt1P98SJrjxaV82P49MTNln5uvsv6kYSML3ZtiGqdRpYeUCCfwwbiCTt1kk++AvZ6Jeei/Tng33c3/tb+4wLLR6CLE7reR+7C2AeczFbvAFdgG8Q0TNzp5XiYF8HTcWAB5fXeDtgeM5SUCabDTaA8bX+UycJmtGjDp3Vg96bkEMzg7XY/rgR2gAXLRIM1gdRa/wP198M1biwBhaaf917dbWnAXi9TvUsqz3iCAALaXFvQE4DGvd2OyyfDqhToIpFjPp/xijmcrcwrH2IwyJlJ339Y/fyxlXh0iAL8vljbFUYJOx27D5opw4VKlBkjwyFLGtuAQtNS5F9MReGPOcT8epvVydF0Q0VSodaVKbIRqsGCkAmDHzxB2V7cUEpU6VSpTpMiBSrMFIKgCL8unlF8EuN9r8rWpNSp16T1KkKFpsHaZnZZj1OI2rBSdC7T4azCGb0kT+cfTGycJE/E0+35DG8RzjyJ2nyG30vONhXAHiYCN5O/p0xdFWatw1SJbUw85iBvYeoxMMqg3pjcb7fXbbEbcUCoYcqs7+KOpi2K6ZunePEd4VT96/Ow5eWKou2EWpryCraRaxABIgxE4rV6JYWN/liAVxzdVBvEkn0MGx8tr43/wARA+G4G9uvp+PLEK2xbOdqFmFTKZiZjUg1CB/pn6YOZXhxZRAYCROtSswDEgwSb7wMSnPOs6yhvGlVuLBrkkwbjkfXHlbjDxAC36iT88Sy6L38oIjSD67/AF2HlfGn8sF5R8vbA167kDxXPT9RfEetIMopbqbnpJJv5fniiFns/wDGfTDBVFxjMZgGEiCce9yGuQD/AGx7jMCgra6B+eyyinIF7XwBa6tN/tEH/vjMZgYfND5Sbxuz2gOXKfwxcpXxmMxrMTJHyqPAZEYSd1B/LAnih7pGFILTt9xQp+YE4zGYBhIK0qhGxiw+o59ffFJBpMixImRvMi/ljMZii0TUah7smbgwPTpiLVMTfGYzERDSpv7/AJ48UwDHTGYzEITU7i/LE67+/wCmMxmKZZs7b+n5YrA398ZjMQh//9k="/>
          <p:cNvSpPr>
            <a:spLocks noChangeAspect="1" noChangeArrowheads="1"/>
          </p:cNvSpPr>
          <p:nvPr/>
        </p:nvSpPr>
        <p:spPr bwMode="auto">
          <a:xfrm>
            <a:off x="1259681" y="-108347"/>
            <a:ext cx="228600" cy="228601"/>
          </a:xfrm>
          <a:prstGeom prst="rect">
            <a:avLst/>
          </a:prstGeom>
          <a:noFill/>
          <a:ln w="9525">
            <a:noFill/>
            <a:miter lim="800000"/>
            <a:headEnd/>
            <a:tailEnd/>
          </a:ln>
        </p:spPr>
        <p:txBody>
          <a:bodyPr/>
          <a:lstStyle/>
          <a:p>
            <a:endParaRPr lang="es-CO" sz="1350">
              <a:latin typeface="Lucida Sans Unicode" pitchFamily="34" charset="0"/>
            </a:endParaRPr>
          </a:p>
        </p:txBody>
      </p:sp>
      <p:sp>
        <p:nvSpPr>
          <p:cNvPr id="12294" name="AutoShape 6" descr="data:image/jpg;base64,/9j/4AAQSkZJRgABAQAAAQABAAD/2wCEAAkGBhQSERQUExQWFBQVFx0XGBgWGBwaHhwbFxwYFx0aHh8YHCYfGxokGhkYHy8gIycpLCwsGB8xNTAqNSYrLCkBCQoKDgwOGg8PGikkHyQsKTAsLCwqLCwtLCwsLCwsLCwsLCwsLCwsLCwsLCwsLCksKSwsKSwsKSwsKSwpLCwpKf/AABEIAKMAoAMBIgACEQEDEQH/xAAcAAACAgMBAQAAAAAAAAAAAAAFBgMEAAIHAQj/xAA+EAACAQIEAwYDBgQFBQEBAAABAhEDIQAEEjEFQVEGEyJhcYEykaEjQrHB0fAHFFLxFWJyouFzgpKy0oMW/8QAGQEAAgMBAAAAAAAAAAAAAAAAAgMAAQQF/8QAJhEAAgICAgEEAQUAAAAAAAAAAAECEQMhEjFBBCIyUYETkaGx0f/aAAwDAQACEQMRAD8A6+alp6X/ADwiV+1uXWvWFWqjLA7umyAjmxLWOk8vKdsKXbv+KtRy1DKlqSRFRjGueaqRso5ncycIFFy1+f7uTucZVi17h1WztvCOMZUOhpUWFSv4SlN9SPqBM3Mbgi4WJbFynnQ1Ne7ohWju9ZYFl0al0oVMsQIhB1nFTgnZuh3VI06lWn3MFSssCY1ElWm3i5Rv5Yh4blKuWAFXxk6ky4RdYBcuSZCDu5lRLktuBbC5RtaKmnF7KtTOZii9Q06ZYlDCU0LRMXEDecJnG+K1HSmHQKUDAgTvqIJKn71oPmOeOl8bydSmrO7NRUqV1a9Hi0vA8J1fFp2wv8M7FURS7ytqrhgbP9jTUnczJdzNptaeeGyyKPyAWGUuhL4Jk2zNVUo0+8ZiNXdiYTUAWJ2AF9zj6DynEaXed0rLq8TaQZNiJuLc9sct4jxlUJCEGbutJBTU9DUYeJoFhqJAjFXhvHnTM0WXxEOGFOmNTFZ0sBpknwMfleMUsqbTQ5YHFU2PWcylMVqhCLPeMZgT4t7x5YoV6Y22xd4i0VX/ANZ/E4oVX3w6JnbI1Nj7/l+mI3P4dcZrtiIVMECTMN8aPtbEjDpiN1wocLPFa8VXF+RHyGIafFai7OwHr+uLPEmD1XDMqaTA1nSCABz2mZsemNV4K7fABU/6VSnU+iMT9MaYvQiS2b0+0lQbgN6j9MEcvxwOJCSeYBEiPUXwDq8HdbOGpf8AVR0+rKBirVyDLeQfMfrH54YpMW4IbMvxylUZKZVyS1lCgsSbHTcX2+eB3D+PDMGHSrS03BaoSBPKGPltthbYODuefU9PPHhn64nLYPBCI1YkkncmSfW/44I8OZmYKoJJ5AT5n6Ym7VcDajVZghFJzKkQRJuVlSQCDO/LEPAeKNl6q1VMEc7He2x36EdJxnl1aOhjpvZ13sVmm7hldSssIJnbQgkTblywwcVrn+TqIhDeGYidQEki9gx2B64V+GZx2prUWCjXGhRt5DkPLElbtfSRTqJ85XT+OMCm09HTnii1sW+L6qyqpfwg2pjUzIwMF3PwmAIAAsNhOK/EOzqGgO6ru9UEAA6lQKZ1EzcXIM72iL4Y8tw3vRrRSwN4plXAB5SpMfsYm/wZ9hTq/wDjjTwbadv+P8Oc8qScUkBE4LRE66lepaCqmmUBMMWpgqGQyI5tAub4ZezHHUo0qjZRVBCye8tqg3JIvIE+WK68Iq7BG3m4jz9ycBuyjwzqdtTqfTUwP44k9bCxVP20NNHji1CAWUu5vBPxG+xG2+J6mFyhw2qHpxSqEqQWOnlf8sMBqfPcg73w5GNkfLGsQJ6An5Xxu4xFmFmmwFyUIA9bYhRYFZTYSBAIPIgzBmbemNhH9Mn9f31wt5XimkwJ0kruTEi0mL77D54M5HjyGoUqzqLHxCNI57r0FyThDs18V5KH8u9M1DVUkPUJGzDSdIHoYB+eNqnDKD/FQE+aD8V/I4dMlmVcEUzqsCVIIs3wkgj4SJIOB/aOhSpUa1YkoaaFiBsTyF+ZPTFqQLg+0I2Z4kKBcZZq32ZGspWqqizyIDQT5YpjtNXqHxFW9UQ2O0krJ9ziSnlatLh9Wmyp431M4YzMgzHPbCzQrsPP97YdB2mDOHGhtyVY1agHdUDCG01Keq4kyjRqAA5feOLxyIEzl6o5fZV6dQfKrTVv92FXh3Eu7q03OysCZ/pJ0t9DjrLZAAR3ZMWBVah8uR8xytgZ5HFg/ppiFV4apGnSNBWCALHyI/M4S+0XZ4Zch0YaWMBDJYWkxyKx73w15jtLTpjW1GkIPPUfMW1X9MI/HuONmqzVGhRsigQFX9Sbk9T5YOKJZ0DshxemaQVWkARp5j23jz2xT/iYAKNHTt3k/wC1r+0458j8wYPIixHyviavnHeNbu8CBqYmPmcKj6ep8kzVL1XLHwaIkMGeeCeT4/VS0hh0cT9d8DQh/fljdqZBggj1EWPPGqkYQ+va2qNlpj0Df/RFsMnAhoAwj5DLl3VQCSSLC9hc/QHD1Uq63JWnoBJJm2M2ZdJGv08krbZarIZm4t6c97c8XOF1Icg/0Dc9C07+uITxVVAIoUz6l/1xp/jI50KYJG4LTcdZwaMzDVOpyxvTMAeWBHDs0SCT1IiZwRSpbFgFfinBkqFmB0vqNxz9Rz98Ba9JqJ8YFvvfdOrr0tO+GasZJ9caVKQNiBcYFqw4zcSgOIPTUhXOppI8xOrl5k8xir2z4/UrZKnK6dROqJg6SdPzv6YN9nuyK1q4AJFJPE6zYg7KOhJHLkMK3bXiDvUdWGkISBTW3w7HT1j7x3wCjvY3mmqQeoZfwf1LfcSOWEXiYXvnCARI22nHSeGdmqNLIilXqKwca9aG4LQQaZFyFtDbESCBjmFRQrGDOljfrciY+XzwOLtmnPO4LRlKgdJnYyD7j+3yx3Xstxh8xw6hUW7hNDWWxTwH4iBeAccNouzsFQTqIAA3JO2Oqdh+F1snTdao0GodYU3EmwIg2kRPmBhk+jIly0jjvbrJPSrU1aYNPUNupUm3phdBwf7Yx3tPr3d/ckj88AMOj0ASUlJMC5JAA8yYGLuX4czVDTPhqCQFYfEw+7awMSZNrcsUaW4kwJ/f9/PDW61WVCDAdYiZPjA8XUBQUnbwkk2nBpkSk+kZQpKo1OgSSAyCyq6QA41SQ8S1rG2Lw7MrXalRNVUrwSCQQGS5stibgnVsel7V6/E07x0QTTr07Sb6lExK3IbcpzYgHATL5gq9OpB2BPnHhbbqARGIyUo99/0dC4D2FbLFmepTaoRpWGgBf+68ttPIfPBKpwhuXdn/APRRgWrIFBtBuI6GCB8oxOtKbgb+X4eWEWQsnghPOn7VBz9BiE8BPN6Q5fGPzGIBRIN7+mNKljbfyxRCz/ImmLvSN/u1Af7YsZatKjAd6aqJ58oNz5Yt8KrSBcbH+3rggWgz3k89zjZ8Qz+ONwwxRQ49jkigzRdqh99IA/8ArCJ/Ejh4eu7KGBFJTYEgktUdmMDZadP0+0HpjpvAaIGVpAEHwAyDPi3O3OZHtgZm60Ow5WI9/wDmflgoumEI/DcualHu0uKM05MXCsUBFtjpnHP81RPeOpB1KSCAJ2MdPTHVeN5NqlRdDimtRGVoXeCDcgggXnFfhnZpO+cPLeGmS0lWbQ6nYW3AEnkY54TCoza+zTNueNP6LP8ADLsUKSjMV0HefcB3QfkTz9Bhu7SZpVVCzBQW0y0DflfzxcytI00E2POOvQfucKv8R6sZQarF6yADoE1MffBNWJi9nEe3zUzXp902od0J5X1v+UYXAuHXtv2XNBqeqpTcup0tTJjwkSGlR/UDheo8Gdto9ZgYPml2EscnVAwDF/OJAprMgorG83uLH0m2GRewKlVitD8yVlevkcRD+HlcwBUomOrMPpptgVng/IyXpsq8C9UqTpI+6qj0K/8AOMp4aE/hpmiQA1Ajme8Nv9s/LFmr/C3NKsiplz5a2H1ZABgv1oPyLeDJ9BvshxKicpTDJL05QnyUyp3/AKSPlgw3EaBj7In3/U4U+zvCHo6xUKeIiBTdalwCCZQkC0W3tgnTQRaY/TFWLprTC5zVCJ7k+5/5xqc3Q37ke+Bpou/wqY8/CPr+WNu4VT9pUEn+jyvu0/MDBrHKXSAc4ryWv8aoqZFACLSCP0xXrZ+m0uqaHBjULkiD6A+uLOVydB4gh5MfHN4mJBiQMVc7wsqxRAXJkAXYg9LXOCeJpArJFmlDiqsSpDIZga1K6vMSPpgkKl4xVrcFqkCFIBB1hlDRv0aRNjMWviqmYamwRgbizG0xyIP0OF7DVMcKGcbL0tSnSYm2x9RscUaavUYVO8Tvat9BKqWjfSpMnliyYqZcea/ljSrlnSjRfSHoNThiAA1N1gnzcEg2W+1vDOEYH3Zu9RG3GvJTfjqVFSD9pTqlWHoGXV/pIE4NcPzarUSqwJA3j0sY5wcLPFOHtSpk1F0mWdZZVLaisQv3hvBHTljbJcRITVy6YrNalyQzCk4cWdCznavL0xqqMyD+oqTE/wCmTf0wjfxEz61+4FJ9QGqpKzA2VQQbg/Ebjnitky2YqIRenTMDUPiN9uoHX16YqdrYGY3BLIrHYkbqPSwmPPDsdtWzHmUYyqIT41wFK6hWYlFJIGq/K4IBvA5YH8I4AmXr02UPvB1EMADvIZTytMHfbHTk4fTJP2SkwQTptIMEWO/OMTU+HJAPd0+s6Z/KZjCqYayJKhX47UT+Tq0st3CaxpGlWSCRAYkAAnb2GOVZ/iGbysGrp0kwrq4ZTHmDIPkwE471SoLb7NSekITG07bRb5bY2WkikgKsxJChRI9BuOnpicU/kRZnFe2zh3Cu3IZgKhCzswNvpywxvxpioIcJ/S06Ja9ldpQ2+60TfHRM/wAKy1YRVoUqggAa6amdciASsgmOWE7jH8PaNGg/dJVp0wbp3hIZW+8SbiDEBtoEYiwRk6Whq9ZKKbkrAZzaALUZdQqgwVAphSkColQIYLhjqBBhlKn0rrxAKNQAUciZJ+pn2GKXHOBtRUuHLU5BII8QJOkGPhIJsWI6DngUmZG9yYgyevOf0x1IY441RyZ5JZG2MJz7NMhgB0Pi9+S8/PGlLMORKCFBjV4jffSumS7RJ8hvFxipwmmcwXBbRSprNVxEhf6V5ajy6b4NUswCBCBVAARR9xd4tux3ZryR6YtuwKo2y9DQC7kMzCNiIA2A2iPe/PkLXDKhd3uQIix52M2F4FvLFPS9aotNd235wo3JjkByFpgYMVsitNqCqPANSRPOzyYuTKk4Hlui60Wa9KQQdRAuNUapEyAYk+mADcdAA1d4o2YEMRFxM3HQYaBQBWw9Rfn6G1+mOcce15au9Nge71aqbEG4PisdpBJBg8jiroqKscOyvEkdWohgdJsQZ8J2+Uxhf4jXrUK1VRVqUl1+RpmYYSCIBMAdTfxYFcD4x3ecpPchjoI8mIA+pw19vcj9mK4nwjRUjmh68jB+mMUVHHm30zqNyyYNdoCZc1qrd3/MOFqEzZTAYywVipZV8I8IIE4ZcvkKVKnppp1EkklvOT7m3ywj9nOIRXCal0mYMXPpymOWOgUYdDz8rja1uXnbG1qL8HN5TXTAdLMUaDNKkpzALFk3JZEZtJM7qbETe9w3F+ILUqyoQDQijuxAIA3A5G/PbEfbH7Otf7yAz9PywIpV4F/qLXvhckhkW62dJ7K9qFdhQqP3ZDaF1zLK+p2JCELrNgzMbSd5w08Q7WZRW7uswkQSQQdiGAOgyCTy2645Lwl+701yNQDMxgGRJa/pEW8sO9alrh1hlqXBB8t/yPr5YxGvQZrdsMqSJzFI/d0oGH3jBkLIkRIMARiOp2uyTICagJYGdK1Lb2JVJ03a17keuA9HJnSQYBNpI5i8CD7Y3r5SUg6Zbb8SMCQIZPtdlk+GpUqFYXUUc61gCWlQoc2JMAeEYrdqe2a/y2hQ81tSoSJBAhubDYRBN77YjWiG8wp3EE2gk9R+PTATtyg/lKZG61xG/wB5KnUDdRvfB4/kipdHvDswtVWpuNS1AabCeTDlO1wDzgweWEjK9nq7uVJFNVZlL1DE6TBIUXb8MHuGZiCvmAZHKL/XY4IZ2itKsMwoBNQCAwqAKygBnLILGBYG15x0JNsxLTJ8twYUaYyygsykVKjWBLm6qwGojSsehteMS1KQToWNrG5PnzHv64jpV0VFmmdMeEmpqGkz4oFpkFjO8EieS/Xz3fOdKroHwjYH/NHngZT4oKMOTHLhwFJTcamuzEi/QDoo/U88VuJcZBKKWHxAyJgbiSeV7bYD5PNMogKo6QOfvYYr8azMpJUFpkGIuPLY9Z6jCFPY5w0P+SzSugiRIiY3jyFxvOBHHMu71CiOApBLKVkb9GMbYt8CzxqhKaMiPVEorNpJAButpYARJHpiv2ioPOlgdVPzmFbSD7TEE+cYZN9iIR2LH/8AJ91USqHWabhwqpE6SD92QPfDbm80GR6ZFmJS5ncMB6XWPfC7VIGwBtc9Z/DAjPZuonMsCAfOVKkE9bqMY8kXKjpYZxgmmQUeCU0rIUdyQ4ImIi8ee2OgUFtfl9DEH2nCBwsE1VAG9WfmZx0BJAg+cex/O/sMbcb1s5+Vb0Jvb6lqrUj8MIRAH+YEfjihQ4pAgy3ri92xqfbIP6U/9mJP5YBUaZYwASTtH7j+xxUnstLRPRLQDSaCOl7g2kc/fDt2VrBqTUyQDIOmCN7GByE+npgCeDBE1qSCRsIgwbSPrjajmm70svhIK+53Pofptjn/AJOi/cuh3pLY8rgbyJHXyOJ6gB3N79OXtPlipwvNmspJsVYCetgQfW4tfri/pkCRfqMWJrwC3qaGO4Y2F94PxN5D6m3nhK7cZmoadJyxKGqQNgvhpk2Hq24t8rtZ4lSYsTQ1hrjWeXI3nkJHTCv20rs2XorAOmqYIWDBRjHQna4Am2JCS5qmNljax21+QRwbPQQfMD2x0DgeaVoFRe8pt8SNOxmOeOTZDMgNE8/lfnh87PZyCIMi37+eOlF6o5s1Qd4h/DxSuYrpFSrmAXUtqJprZmoL3USYEBmEQoXTeSr8OysLMA2t7Y6j2YpU6JcQwaq5qeImJYkyJ2uTfbzxZzHYrJ1NR7shmZmLKzySxkmxiJ2G3TGWT3s0J6OXokW0n1jrjHyJcr3iP3Y3C7mTZZHwyfvdOmL3bHhZy9QihUHhAlXg6gbiZBAYdDAIjC9l+2FZLGjTbkZpOp+dJx+eIi3sZsjlXZw1aaWWpwxUNAhbBFhiRMgWj3xv/i1fNsy6aTJJg1Fg00OyoytO3IyPpgRS7Q0nIapwt6rDrVrFR6BqeL9PtY4GmjwmlTHINqIvz2X9cE534BUa8mNlWkjQ1rW2t5n9MUeIZNz9w/MHDNk8wGUM4p02N9IlV8oUsYxNWrIoOowD1Ux8yuALEnI5BxUAA0nV1uD6bnDtVOy+HXFxqiOcQeZEmMB81VuppL3k28WoWvPweK1tgemLdXPKojvHB2+0RoGw8LVUVvZh74dFiZ9gPPcMFfPimz6AQqzaSQNgWtN+h8gcPHCOwOWyziolStrWxJqCDNirKii3kRyHTCJmMnTqsxqgOdR+EnlaZH44KU85VRAq5nMBQIC97qiOUss/XCZtt6HRiq2TZxqZKIzCXQsORbSQLnfmBiTLdnlPdqGPhJYix6Ec9otbHuUy4qLMAlfCDF1DQzefIfs4L0eFqsajaNo8R855D64zyWzTCSUbumeZKiaSAW1ay8bgXtc7EdRiV6whtdlvNuR39bnG7GTPX9wJwJ4nqNhZV8jvPkPQgeeI9IGMeTplOhwtXF6oBgCNJ8xGwJ5GRvhY7XZdaUX1qah0usiQKdPqbXLW8sOeUyrgAsjgr/kYkzb6csBe2lJDl0hZBqBgWEG9N1NjcbbHAYtSujTndxrlf7CJms0jAyovbUIEeYgfTnOCvZzPiwJ9j++uBdXLzfl+fT5Yr5amUabj0ifrjoxkc6cTq/fCrRTxRUQgi7gwRuxQgqGBBUExzsATinmJZSKjTeCDVrzFgZUv6YFcIzFbulbKAVqgvHJFexd2JVdZMDSSNI5sYAYOLcOemKVSoFU1QNaI2pVqAQV1D4phiCbm4MxJHJT2VjTWinlkVKcIgA3MLFz/AKiScSSDyt+7iBv743QalP798eU4tzJ5YSMPPEIgQTvdv1xsuuNxBvt/xP1xu7GVOkj3HL6YkRbEkgc99vliEKdR6gNmgn+nf574ibWDdj/5G/r1xNUrKGksOkfnivmc0sTLHyAnEKKOSNbvCV7sqAEYVCQulWBsKcElfitFxvfDNx3P0HDimiKgp6kIYgsQ2l0KGfu3DWMqRaQcLfBs2qtUZ1JZxZRZgN5l1Kg+oxnEXNSqDTBZKaA8oLyoO3PSAvTwm2HboBbZlGnA2vHP8/PG61DFlt1P98SJrjxaV82P49MTNln5uvsv6kYSML3ZtiGqdRpYeUCCfwwbiCTt1kk++AvZ6Jeei/Tng33c3/tb+4wLLR6CLE7reR+7C2AeczFbvAFdgG8Q0TNzp5XiYF8HTcWAB5fXeDtgeM5SUCabDTaA8bX+UycJmtGjDp3Vg96bkEMzg7XY/rgR2gAXLRIM1gdRa/wP198M1biwBhaaf917dbWnAXi9TvUsqz3iCAALaXFvQE4DGvd2OyyfDqhToIpFjPp/xijmcrcwrH2IwyJlJ339Y/fyxlXh0iAL8vljbFUYJOx27D5opw4VKlBkjwyFLGtuAQtNS5F9MReGPOcT8epvVydF0Q0VSodaVKbIRqsGCkAmDHzxB2V7cUEpU6VSpTpMiBSrMFIKgCL8unlF8EuN9r8rWpNSp16T1KkKFpsHaZnZZj1OI2rBSdC7T4azCGb0kT+cfTGycJE/E0+35DG8RzjyJ2nyG30vONhXAHiYCN5O/p0xdFWatw1SJbUw85iBvYeoxMMqg3pjcb7fXbbEbcUCoYcqs7+KOpi2K6ZunePEd4VT96/Ow5eWKou2EWpryCraRaxABIgxE4rV6JYWN/liAVxzdVBvEkn0MGx8tr43/wARA+G4G9uvp+PLEK2xbOdqFmFTKZiZjUg1CB/pn6YOZXhxZRAYCROtSswDEgwSb7wMSnPOs6yhvGlVuLBrkkwbjkfXHlbjDxAC36iT88Sy6L38oIjSD67/AF2HlfGn8sF5R8vbA167kDxXPT9RfEetIMopbqbnpJJv5fniiFns/wDGfTDBVFxjMZgGEiCce9yGuQD/AGx7jMCgra6B+eyyinIF7XwBa6tN/tEH/vjMZgYfND5Sbxuz2gOXKfwxcpXxmMxrMTJHyqPAZEYSd1B/LAnih7pGFILTt9xQp+YE4zGYBhIK0qhGxiw+o59ffFJBpMixImRvMi/ljMZii0TUah7smbgwPTpiLVMTfGYzERDSpv7/AJ48UwDHTGYzEITU7i/LE67+/wCmMxmKZZs7b+n5YrA398ZjMQh//9k="/>
          <p:cNvSpPr>
            <a:spLocks noChangeAspect="1" noChangeArrowheads="1"/>
          </p:cNvSpPr>
          <p:nvPr/>
        </p:nvSpPr>
        <p:spPr bwMode="auto">
          <a:xfrm>
            <a:off x="1259681" y="-108347"/>
            <a:ext cx="228600" cy="228601"/>
          </a:xfrm>
          <a:prstGeom prst="rect">
            <a:avLst/>
          </a:prstGeom>
          <a:noFill/>
          <a:ln w="9525">
            <a:noFill/>
            <a:miter lim="800000"/>
            <a:headEnd/>
            <a:tailEnd/>
          </a:ln>
        </p:spPr>
        <p:txBody>
          <a:bodyPr/>
          <a:lstStyle/>
          <a:p>
            <a:endParaRPr lang="es-CO" sz="1350">
              <a:latin typeface="Lucida Sans Unicode" pitchFamily="34" charset="0"/>
            </a:endParaRPr>
          </a:p>
        </p:txBody>
      </p:sp>
      <p:sp>
        <p:nvSpPr>
          <p:cNvPr id="12295" name="AutoShape 8" descr="data:image/jpg;base64,/9j/4AAQSkZJRgABAQAAAQABAAD/2wCEAAkGBhQSERQUExQWFBQVFx0XGBgWGBwaHhwbFxwYFx0aHh8YHCYfGxokGhkYHy8gIycpLCwsGB8xNTAqNSYrLCkBCQoKDgwOGg8PGikkHyQsKTAsLCwqLCwtLCwsLCwsLCwsLCwsLCwsLCwsLCwsLCksKSwsKSwsKSwsKSwpLCwpKf/AABEIAKMAoAMBIgACEQEDEQH/xAAcAAACAgMBAQAAAAAAAAAAAAAFBgMEAAIHAQj/xAA+EAACAQIEAwYDBgQFBQEBAAABAhEDIQAEEjEFQVEGEyJhcYEykaEjQrHB0fAHFFLxFWJyouFzgpKy0oMW/8QAGQEAAgMBAAAAAAAAAAAAAAAAAgMAAQQF/8QAJhEAAgICAgEEAQUAAAAAAAAAAAECEQMhEjFBBCIyUYETkaGx0f/aAAwDAQACEQMRAD8A6+alp6X/ADwiV+1uXWvWFWqjLA7umyAjmxLWOk8vKdsKXbv+KtRy1DKlqSRFRjGueaqRso5ncycIFFy1+f7uTucZVi17h1WztvCOMZUOhpUWFSv4SlN9SPqBM3Mbgi4WJbFynnQ1Ne7ohWju9ZYFl0al0oVMsQIhB1nFTgnZuh3VI06lWn3MFSssCY1ElWm3i5Rv5Yh4blKuWAFXxk6ky4RdYBcuSZCDu5lRLktuBbC5RtaKmnF7KtTOZii9Q06ZYlDCU0LRMXEDecJnG+K1HSmHQKUDAgTvqIJKn71oPmOeOl8bydSmrO7NRUqV1a9Hi0vA8J1fFp2wv8M7FURS7ytqrhgbP9jTUnczJdzNptaeeGyyKPyAWGUuhL4Jk2zNVUo0+8ZiNXdiYTUAWJ2AF9zj6DynEaXed0rLq8TaQZNiJuLc9sct4jxlUJCEGbutJBTU9DUYeJoFhqJAjFXhvHnTM0WXxEOGFOmNTFZ0sBpknwMfleMUsqbTQ5YHFU2PWcylMVqhCLPeMZgT4t7x5YoV6Y22xd4i0VX/ANZ/E4oVX3w6JnbI1Nj7/l+mI3P4dcZrtiIVMECTMN8aPtbEjDpiN1wocLPFa8VXF+RHyGIafFai7OwHr+uLPEmD1XDMqaTA1nSCABz2mZsemNV4K7fABU/6VSnU+iMT9MaYvQiS2b0+0lQbgN6j9MEcvxwOJCSeYBEiPUXwDq8HdbOGpf8AVR0+rKBirVyDLeQfMfrH54YpMW4IbMvxylUZKZVyS1lCgsSbHTcX2+eB3D+PDMGHSrS03BaoSBPKGPltthbYODuefU9PPHhn64nLYPBCI1YkkncmSfW/44I8OZmYKoJJ5AT5n6Ym7VcDajVZghFJzKkQRJuVlSQCDO/LEPAeKNl6q1VMEc7He2x36EdJxnl1aOhjpvZ13sVmm7hldSssIJnbQgkTblywwcVrn+TqIhDeGYidQEki9gx2B64V+GZx2prUWCjXGhRt5DkPLElbtfSRTqJ85XT+OMCm09HTnii1sW+L6qyqpfwg2pjUzIwMF3PwmAIAAsNhOK/EOzqGgO6ru9UEAA6lQKZ1EzcXIM72iL4Y8tw3vRrRSwN4plXAB5SpMfsYm/wZ9hTq/wDjjTwbadv+P8Oc8qScUkBE4LRE66lepaCqmmUBMMWpgqGQyI5tAub4ZezHHUo0qjZRVBCye8tqg3JIvIE+WK68Iq7BG3m4jz9ycBuyjwzqdtTqfTUwP44k9bCxVP20NNHji1CAWUu5vBPxG+xG2+J6mFyhw2qHpxSqEqQWOnlf8sMBqfPcg73w5GNkfLGsQJ6An5Xxu4xFmFmmwFyUIA9bYhRYFZTYSBAIPIgzBmbemNhH9Mn9f31wt5XimkwJ0kruTEi0mL77D54M5HjyGoUqzqLHxCNI57r0FyThDs18V5KH8u9M1DVUkPUJGzDSdIHoYB+eNqnDKD/FQE+aD8V/I4dMlmVcEUzqsCVIIs3wkgj4SJIOB/aOhSpUa1YkoaaFiBsTyF+ZPTFqQLg+0I2Z4kKBcZZq32ZGspWqqizyIDQT5YpjtNXqHxFW9UQ2O0krJ9ziSnlatLh9Wmyp431M4YzMgzHPbCzQrsPP97YdB2mDOHGhtyVY1agHdUDCG01Keq4kyjRqAA5feOLxyIEzl6o5fZV6dQfKrTVv92FXh3Eu7q03OysCZ/pJ0t9DjrLZAAR3ZMWBVah8uR8xytgZ5HFg/ppiFV4apGnSNBWCALHyI/M4S+0XZ4Zch0YaWMBDJYWkxyKx73w15jtLTpjW1GkIPPUfMW1X9MI/HuONmqzVGhRsigQFX9Sbk9T5YOKJZ0DshxemaQVWkARp5j23jz2xT/iYAKNHTt3k/wC1r+0458j8wYPIixHyviavnHeNbu8CBqYmPmcKj6ep8kzVL1XLHwaIkMGeeCeT4/VS0hh0cT9d8DQh/fljdqZBggj1EWPPGqkYQ+va2qNlpj0Df/RFsMnAhoAwj5DLl3VQCSSLC9hc/QHD1Uq63JWnoBJJm2M2ZdJGv08krbZarIZm4t6c97c8XOF1Icg/0Dc9C07+uITxVVAIoUz6l/1xp/jI50KYJG4LTcdZwaMzDVOpyxvTMAeWBHDs0SCT1IiZwRSpbFgFfinBkqFmB0vqNxz9Rz98Ba9JqJ8YFvvfdOrr0tO+GasZJ9caVKQNiBcYFqw4zcSgOIPTUhXOppI8xOrl5k8xir2z4/UrZKnK6dROqJg6SdPzv6YN9nuyK1q4AJFJPE6zYg7KOhJHLkMK3bXiDvUdWGkISBTW3w7HT1j7x3wCjvY3mmqQeoZfwf1LfcSOWEXiYXvnCARI22nHSeGdmqNLIilXqKwca9aG4LQQaZFyFtDbESCBjmFRQrGDOljfrciY+XzwOLtmnPO4LRlKgdJnYyD7j+3yx3Xstxh8xw6hUW7hNDWWxTwH4iBeAccNouzsFQTqIAA3JO2Oqdh+F1snTdao0GodYU3EmwIg2kRPmBhk+jIly0jjvbrJPSrU1aYNPUNupUm3phdBwf7Yx3tPr3d/ckj88AMOj0ASUlJMC5JAA8yYGLuX4czVDTPhqCQFYfEw+7awMSZNrcsUaW4kwJ/f9/PDW61WVCDAdYiZPjA8XUBQUnbwkk2nBpkSk+kZQpKo1OgSSAyCyq6QA41SQ8S1rG2Lw7MrXalRNVUrwSCQQGS5stibgnVsel7V6/E07x0QTTr07Sb6lExK3IbcpzYgHATL5gq9OpB2BPnHhbbqARGIyUo99/0dC4D2FbLFmepTaoRpWGgBf+68ttPIfPBKpwhuXdn/APRRgWrIFBtBuI6GCB8oxOtKbgb+X4eWEWQsnghPOn7VBz9BiE8BPN6Q5fGPzGIBRIN7+mNKljbfyxRCz/ImmLvSN/u1Af7YsZatKjAd6aqJ58oNz5Yt8KrSBcbH+3rggWgz3k89zjZ8Qz+ONwwxRQ49jkigzRdqh99IA/8ArCJ/Ejh4eu7KGBFJTYEgktUdmMDZadP0+0HpjpvAaIGVpAEHwAyDPi3O3OZHtgZm60Ow5WI9/wDmflgoumEI/DcualHu0uKM05MXCsUBFtjpnHP81RPeOpB1KSCAJ2MdPTHVeN5NqlRdDimtRGVoXeCDcgggXnFfhnZpO+cPLeGmS0lWbQ6nYW3AEnkY54TCoza+zTNueNP6LP8ADLsUKSjMV0HefcB3QfkTz9Bhu7SZpVVCzBQW0y0DflfzxcytI00E2POOvQfucKv8R6sZQarF6yADoE1MffBNWJi9nEe3zUzXp902od0J5X1v+UYXAuHXtv2XNBqeqpTcup0tTJjwkSGlR/UDheo8Gdto9ZgYPml2EscnVAwDF/OJAprMgorG83uLH0m2GRewKlVitD8yVlevkcRD+HlcwBUomOrMPpptgVng/IyXpsq8C9UqTpI+6qj0K/8AOMp4aE/hpmiQA1Ajme8Nv9s/LFmr/C3NKsiplz5a2H1ZABgv1oPyLeDJ9BvshxKicpTDJL05QnyUyp3/AKSPlgw3EaBj7In3/U4U+zvCHo6xUKeIiBTdalwCCZQkC0W3tgnTQRaY/TFWLprTC5zVCJ7k+5/5xqc3Q37ke+Bpou/wqY8/CPr+WNu4VT9pUEn+jyvu0/MDBrHKXSAc4ryWv8aoqZFACLSCP0xXrZ+m0uqaHBjULkiD6A+uLOVydB4gh5MfHN4mJBiQMVc7wsqxRAXJkAXYg9LXOCeJpArJFmlDiqsSpDIZga1K6vMSPpgkKl4xVrcFqkCFIBB1hlDRv0aRNjMWviqmYamwRgbizG0xyIP0OF7DVMcKGcbL0tSnSYm2x9RscUaavUYVO8Tvat9BKqWjfSpMnliyYqZcea/ljSrlnSjRfSHoNThiAA1N1gnzcEg2W+1vDOEYH3Zu9RG3GvJTfjqVFSD9pTqlWHoGXV/pIE4NcPzarUSqwJA3j0sY5wcLPFOHtSpk1F0mWdZZVLaisQv3hvBHTljbJcRITVy6YrNalyQzCk4cWdCznavL0xqqMyD+oqTE/wCmTf0wjfxEz61+4FJ9QGqpKzA2VQQbg/Ebjnitky2YqIRenTMDUPiN9uoHX16YqdrYGY3BLIrHYkbqPSwmPPDsdtWzHmUYyqIT41wFK6hWYlFJIGq/K4IBvA5YH8I4AmXr02UPvB1EMADvIZTytMHfbHTk4fTJP2SkwQTptIMEWO/OMTU+HJAPd0+s6Z/KZjCqYayJKhX47UT+Tq0st3CaxpGlWSCRAYkAAnb2GOVZ/iGbysGrp0kwrq4ZTHmDIPkwE471SoLb7NSekITG07bRb5bY2WkikgKsxJChRI9BuOnpicU/kRZnFe2zh3Cu3IZgKhCzswNvpywxvxpioIcJ/S06Ja9ldpQ2+60TfHRM/wAKy1YRVoUqggAa6amdciASsgmOWE7jH8PaNGg/dJVp0wbp3hIZW+8SbiDEBtoEYiwRk6Whq9ZKKbkrAZzaALUZdQqgwVAphSkColQIYLhjqBBhlKn0rrxAKNQAUciZJ+pn2GKXHOBtRUuHLU5BII8QJOkGPhIJsWI6DngUmZG9yYgyevOf0x1IY441RyZ5JZG2MJz7NMhgB0Pi9+S8/PGlLMORKCFBjV4jffSumS7RJ8hvFxipwmmcwXBbRSprNVxEhf6V5ajy6b4NUswCBCBVAARR9xd4tux3ZryR6YtuwKo2y9DQC7kMzCNiIA2A2iPe/PkLXDKhd3uQIix52M2F4FvLFPS9aotNd235wo3JjkByFpgYMVsitNqCqPANSRPOzyYuTKk4Hlui60Wa9KQQdRAuNUapEyAYk+mADcdAA1d4o2YEMRFxM3HQYaBQBWw9Rfn6G1+mOcce15au9Nge71aqbEG4PisdpBJBg8jiroqKscOyvEkdWohgdJsQZ8J2+Uxhf4jXrUK1VRVqUl1+RpmYYSCIBMAdTfxYFcD4x3ecpPchjoI8mIA+pw19vcj9mK4nwjRUjmh68jB+mMUVHHm30zqNyyYNdoCZc1qrd3/MOFqEzZTAYywVipZV8I8IIE4ZcvkKVKnppp1EkklvOT7m3ywj9nOIRXCal0mYMXPpymOWOgUYdDz8rja1uXnbG1qL8HN5TXTAdLMUaDNKkpzALFk3JZEZtJM7qbETe9w3F+ILUqyoQDQijuxAIA3A5G/PbEfbH7Otf7yAz9PywIpV4F/qLXvhckhkW62dJ7K9qFdhQqP3ZDaF1zLK+p2JCELrNgzMbSd5w08Q7WZRW7uswkQSQQdiGAOgyCTy2645Lwl+701yNQDMxgGRJa/pEW8sO9alrh1hlqXBB8t/yPr5YxGvQZrdsMqSJzFI/d0oGH3jBkLIkRIMARiOp2uyTICagJYGdK1Lb2JVJ03a17keuA9HJnSQYBNpI5i8CD7Y3r5SUg6Zbb8SMCQIZPtdlk+GpUqFYXUUc61gCWlQoc2JMAeEYrdqe2a/y2hQ81tSoSJBAhubDYRBN77YjWiG8wp3EE2gk9R+PTATtyg/lKZG61xG/wB5KnUDdRvfB4/kipdHvDswtVWpuNS1AabCeTDlO1wDzgweWEjK9nq7uVJFNVZlL1DE6TBIUXb8MHuGZiCvmAZHKL/XY4IZ2itKsMwoBNQCAwqAKygBnLILGBYG15x0JNsxLTJ8twYUaYyygsykVKjWBLm6qwGojSsehteMS1KQToWNrG5PnzHv64jpV0VFmmdMeEmpqGkz4oFpkFjO8EieS/Xz3fOdKroHwjYH/NHngZT4oKMOTHLhwFJTcamuzEi/QDoo/U88VuJcZBKKWHxAyJgbiSeV7bYD5PNMogKo6QOfvYYr8azMpJUFpkGIuPLY9Z6jCFPY5w0P+SzSugiRIiY3jyFxvOBHHMu71CiOApBLKVkb9GMbYt8CzxqhKaMiPVEorNpJAButpYARJHpiv2ioPOlgdVPzmFbSD7TEE+cYZN9iIR2LH/8AJ91USqHWabhwqpE6SD92QPfDbm80GR6ZFmJS5ncMB6XWPfC7VIGwBtc9Z/DAjPZuonMsCAfOVKkE9bqMY8kXKjpYZxgmmQUeCU0rIUdyQ4ImIi8ee2OgUFtfl9DEH2nCBwsE1VAG9WfmZx0BJAg+cex/O/sMbcb1s5+Vb0Jvb6lqrUj8MIRAH+YEfjihQ4pAgy3ri92xqfbIP6U/9mJP5YBUaZYwASTtH7j+xxUnstLRPRLQDSaCOl7g2kc/fDt2VrBqTUyQDIOmCN7GByE+npgCeDBE1qSCRsIgwbSPrjajmm70svhIK+53Pofptjn/AJOi/cuh3pLY8rgbyJHXyOJ6gB3N79OXtPlipwvNmspJsVYCetgQfW4tfri/pkCRfqMWJrwC3qaGO4Y2F94PxN5D6m3nhK7cZmoadJyxKGqQNgvhpk2Hq24t8rtZ4lSYsTQ1hrjWeXI3nkJHTCv20rs2XorAOmqYIWDBRjHQna4Am2JCS5qmNljax21+QRwbPQQfMD2x0DgeaVoFRe8pt8SNOxmOeOTZDMgNE8/lfnh87PZyCIMi37+eOlF6o5s1Qd4h/DxSuYrpFSrmAXUtqJprZmoL3USYEBmEQoXTeSr8OysLMA2t7Y6j2YpU6JcQwaq5qeImJYkyJ2uTfbzxZzHYrJ1NR7shmZmLKzySxkmxiJ2G3TGWT3s0J6OXokW0n1jrjHyJcr3iP3Y3C7mTZZHwyfvdOmL3bHhZy9QihUHhAlXg6gbiZBAYdDAIjC9l+2FZLGjTbkZpOp+dJx+eIi3sZsjlXZw1aaWWpwxUNAhbBFhiRMgWj3xv/i1fNsy6aTJJg1Fg00OyoytO3IyPpgRS7Q0nIapwt6rDrVrFR6BqeL9PtY4GmjwmlTHINqIvz2X9cE534BUa8mNlWkjQ1rW2t5n9MUeIZNz9w/MHDNk8wGUM4p02N9IlV8oUsYxNWrIoOowD1Ux8yuALEnI5BxUAA0nV1uD6bnDtVOy+HXFxqiOcQeZEmMB81VuppL3k28WoWvPweK1tgemLdXPKojvHB2+0RoGw8LVUVvZh74dFiZ9gPPcMFfPimz6AQqzaSQNgWtN+h8gcPHCOwOWyziolStrWxJqCDNirKii3kRyHTCJmMnTqsxqgOdR+EnlaZH44KU85VRAq5nMBQIC97qiOUss/XCZtt6HRiq2TZxqZKIzCXQsORbSQLnfmBiTLdnlPdqGPhJYix6Ec9otbHuUy4qLMAlfCDF1DQzefIfs4L0eFqsajaNo8R855D64zyWzTCSUbumeZKiaSAW1ay8bgXtc7EdRiV6whtdlvNuR39bnG7GTPX9wJwJ4nqNhZV8jvPkPQgeeI9IGMeTplOhwtXF6oBgCNJ8xGwJ5GRvhY7XZdaUX1qah0usiQKdPqbXLW8sOeUyrgAsjgr/kYkzb6csBe2lJDl0hZBqBgWEG9N1NjcbbHAYtSujTndxrlf7CJms0jAyovbUIEeYgfTnOCvZzPiwJ9j++uBdXLzfl+fT5Yr5amUabj0ifrjoxkc6cTq/fCrRTxRUQgi7gwRuxQgqGBBUExzsATinmJZSKjTeCDVrzFgZUv6YFcIzFbulbKAVqgvHJFexd2JVdZMDSSNI5sYAYOLcOemKVSoFU1QNaI2pVqAQV1D4phiCbm4MxJHJT2VjTWinlkVKcIgA3MLFz/AKiScSSDyt+7iBv743QalP798eU4tzJ5YSMPPEIgQTvdv1xsuuNxBvt/xP1xu7GVOkj3HL6YkRbEkgc99vliEKdR6gNmgn+nf574ibWDdj/5G/r1xNUrKGksOkfnivmc0sTLHyAnEKKOSNbvCV7sqAEYVCQulWBsKcElfitFxvfDNx3P0HDimiKgp6kIYgsQ2l0KGfu3DWMqRaQcLfBs2qtUZ1JZxZRZgN5l1Kg+oxnEXNSqDTBZKaA8oLyoO3PSAvTwm2HboBbZlGnA2vHP8/PG61DFlt1P98SJrjxaV82P49MTNln5uvsv6kYSML3ZtiGqdRpYeUCCfwwbiCTt1kk++AvZ6Jeei/Tng33c3/tb+4wLLR6CLE7reR+7C2AeczFbvAFdgG8Q0TNzp5XiYF8HTcWAB5fXeDtgeM5SUCabDTaA8bX+UycJmtGjDp3Vg96bkEMzg7XY/rgR2gAXLRIM1gdRa/wP198M1biwBhaaf917dbWnAXi9TvUsqz3iCAALaXFvQE4DGvd2OyyfDqhToIpFjPp/xijmcrcwrH2IwyJlJ339Y/fyxlXh0iAL8vljbFUYJOx27D5opw4VKlBkjwyFLGtuAQtNS5F9MReGPOcT8epvVydF0Q0VSodaVKbIRqsGCkAmDHzxB2V7cUEpU6VSpTpMiBSrMFIKgCL8unlF8EuN9r8rWpNSp16T1KkKFpsHaZnZZj1OI2rBSdC7T4azCGb0kT+cfTGycJE/E0+35DG8RzjyJ2nyG30vONhXAHiYCN5O/p0xdFWatw1SJbUw85iBvYeoxMMqg3pjcb7fXbbEbcUCoYcqs7+KOpi2K6ZunePEd4VT96/Ow5eWKou2EWpryCraRaxABIgxE4rV6JYWN/liAVxzdVBvEkn0MGx8tr43/wARA+G4G9uvp+PLEK2xbOdqFmFTKZiZjUg1CB/pn6YOZXhxZRAYCROtSswDEgwSb7wMSnPOs6yhvGlVuLBrkkwbjkfXHlbjDxAC36iT88Sy6L38oIjSD67/AF2HlfGn8sF5R8vbA167kDxXPT9RfEetIMopbqbnpJJv5fniiFns/wDGfTDBVFxjMZgGEiCce9yGuQD/AGx7jMCgra6B+eyyinIF7XwBa6tN/tEH/vjMZgYfND5Sbxuz2gOXKfwxcpXxmMxrMTJHyqPAZEYSd1B/LAnih7pGFILTt9xQp+YE4zGYBhIK0qhGxiw+o59ffFJBpMixImRvMi/ljMZii0TUah7smbgwPTpiLVMTfGYzERDSpv7/AJ48UwDHTGYzEITU7i/LE67+/wCmMxmKZZs7b+n5YrA398ZjMQh//9k="/>
          <p:cNvSpPr>
            <a:spLocks noChangeAspect="1" noChangeArrowheads="1"/>
          </p:cNvSpPr>
          <p:nvPr/>
        </p:nvSpPr>
        <p:spPr bwMode="auto">
          <a:xfrm>
            <a:off x="1259681" y="-108347"/>
            <a:ext cx="228600" cy="228601"/>
          </a:xfrm>
          <a:prstGeom prst="rect">
            <a:avLst/>
          </a:prstGeom>
          <a:noFill/>
          <a:ln w="9525">
            <a:noFill/>
            <a:miter lim="800000"/>
            <a:headEnd/>
            <a:tailEnd/>
          </a:ln>
        </p:spPr>
        <p:txBody>
          <a:bodyPr/>
          <a:lstStyle/>
          <a:p>
            <a:endParaRPr lang="es-CO" sz="1350">
              <a:latin typeface="Lucida Sans Unicode" pitchFamily="34" charset="0"/>
            </a:endParaRPr>
          </a:p>
        </p:txBody>
      </p:sp>
      <p:pic>
        <p:nvPicPr>
          <p:cNvPr id="12296" name="Picture 10" descr="http://www.bioblogia.com/wp-content/uploads/2010/10/alcoholismo1.jpg"/>
          <p:cNvPicPr>
            <a:picLocks noChangeAspect="1" noChangeArrowheads="1"/>
          </p:cNvPicPr>
          <p:nvPr/>
        </p:nvPicPr>
        <p:blipFill>
          <a:blip r:embed="rId4"/>
          <a:srcRect/>
          <a:stretch>
            <a:fillRect/>
          </a:stretch>
        </p:blipFill>
        <p:spPr bwMode="auto">
          <a:xfrm>
            <a:off x="5785235" y="1085510"/>
            <a:ext cx="3190897" cy="357580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589088"/>
            <a:ext cx="6172200" cy="3394075"/>
          </a:xfrm>
        </p:spPr>
        <p:txBody>
          <a:bodyPr>
            <a:normAutofit lnSpcReduction="10000"/>
          </a:bodyPr>
          <a:lstStyle/>
          <a:p>
            <a:pPr marL="274320" indent="-192024">
              <a:buNone/>
              <a:defRPr/>
            </a:pPr>
            <a:r>
              <a:rPr lang="es-ES_tradnl" dirty="0"/>
              <a:t>El uso habitual o continuado del alcohol a su vez produce:</a:t>
            </a:r>
          </a:p>
          <a:p>
            <a:pPr marL="274320" indent="-192024">
              <a:buFont typeface="Wingdings 3"/>
              <a:buChar char=""/>
              <a:defRPr/>
            </a:pPr>
            <a:r>
              <a:rPr lang="es-ES_tradnl" dirty="0"/>
              <a:t>Alteraciones del sueño. </a:t>
            </a:r>
          </a:p>
          <a:p>
            <a:pPr marL="274320" indent="-192024">
              <a:buFont typeface="Wingdings 3"/>
              <a:buChar char=""/>
              <a:defRPr/>
            </a:pPr>
            <a:r>
              <a:rPr lang="es-ES_tradnl" dirty="0"/>
              <a:t>Bajo rendimiento intelectual, escolar y laboral.</a:t>
            </a:r>
          </a:p>
          <a:p>
            <a:pPr marL="274320" indent="-192024">
              <a:buFont typeface="Wingdings 3"/>
              <a:buChar char=""/>
              <a:defRPr/>
            </a:pPr>
            <a:r>
              <a:rPr lang="es-ES_tradnl" dirty="0"/>
              <a:t>Deterioro en la calidad de las relaciones sociales.</a:t>
            </a:r>
          </a:p>
          <a:p>
            <a:pPr marL="274320" indent="-192024">
              <a:buFont typeface="Wingdings 3"/>
              <a:buChar char=""/>
              <a:defRPr/>
            </a:pPr>
            <a:r>
              <a:rPr lang="es-ES_tradnl" dirty="0"/>
              <a:t>Ulcera gástrica y cáncer del aparato digestivo.</a:t>
            </a:r>
          </a:p>
          <a:p>
            <a:pPr marL="274320" indent="-192024">
              <a:buFont typeface="Wingdings 3"/>
              <a:buChar char=""/>
              <a:defRPr/>
            </a:pPr>
            <a:r>
              <a:rPr lang="es-ES_tradnl" dirty="0"/>
              <a:t>Desnutrición.</a:t>
            </a:r>
          </a:p>
          <a:p>
            <a:pPr marL="274320" indent="-192024">
              <a:buFont typeface="Wingdings 3"/>
              <a:buChar char=""/>
              <a:defRPr/>
            </a:pPr>
            <a:r>
              <a:rPr lang="es-ES_tradnl" dirty="0"/>
              <a:t>Problemas hepáticos o de páncreas.</a:t>
            </a:r>
          </a:p>
          <a:p>
            <a:pPr marL="274320" indent="-192024">
              <a:buFont typeface="Wingdings 3"/>
              <a:buChar char=""/>
              <a:defRPr/>
            </a:pPr>
            <a:r>
              <a:rPr lang="es-ES_tradnl" dirty="0"/>
              <a:t>El consumo habitual durante el embarazo, es causa de malformaciones </a:t>
            </a:r>
          </a:p>
          <a:p>
            <a:pPr marL="274320" indent="-192024">
              <a:buFont typeface="Wingdings 3"/>
              <a:buChar char=""/>
              <a:defRPr/>
            </a:pPr>
            <a:endParaRPr lang="es-ES" dirty="0"/>
          </a:p>
        </p:txBody>
      </p:sp>
      <p:sp>
        <p:nvSpPr>
          <p:cNvPr id="2" name="1 Título"/>
          <p:cNvSpPr>
            <a:spLocks noGrp="1"/>
          </p:cNvSpPr>
          <p:nvPr>
            <p:ph type="title" idx="4294967295"/>
          </p:nvPr>
        </p:nvSpPr>
        <p:spPr>
          <a:xfrm>
            <a:off x="2971800" y="588963"/>
            <a:ext cx="6172200" cy="857250"/>
          </a:xfrm>
        </p:spPr>
        <p:txBody>
          <a:bodyPr>
            <a:normAutofit fontScale="90000"/>
          </a:bodyPr>
          <a:lstStyle/>
          <a:p>
            <a:pPr>
              <a:defRPr/>
            </a:pPr>
            <a:r>
              <a:rPr lang="es-ES" dirty="0"/>
              <a:t>EFECTOS DEL USO CONTINUADO DE ALCOHOL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535767"/>
            <a:ext cx="7018760" cy="857250"/>
          </a:xfrm>
        </p:spPr>
        <p:txBody>
          <a:bodyPr/>
          <a:lstStyle/>
          <a:p>
            <a:r>
              <a:rPr lang="es-ES_tradnl" dirty="0"/>
              <a:t>El consumo habitual durante el embarazo, es causa de malformaciones</a:t>
            </a:r>
            <a:endParaRPr lang="es-CO" dirty="0"/>
          </a:p>
        </p:txBody>
      </p:sp>
      <p:pic>
        <p:nvPicPr>
          <p:cNvPr id="4" name="Picture 2" descr="http://t3.gstatic.com/images?q=tbn:ANd9GcSiKUFxvlBVttJsTorBxNlVfx3_KtzqK2Geuyow-v6QaULF9RDVC06JvXQprQ"/>
          <p:cNvPicPr>
            <a:picLocks noChangeAspect="1" noChangeArrowheads="1"/>
          </p:cNvPicPr>
          <p:nvPr/>
        </p:nvPicPr>
        <p:blipFill>
          <a:blip r:embed="rId2"/>
          <a:srcRect/>
          <a:stretch>
            <a:fillRect/>
          </a:stretch>
        </p:blipFill>
        <p:spPr bwMode="auto">
          <a:xfrm>
            <a:off x="1839497" y="1928808"/>
            <a:ext cx="2159794" cy="2571768"/>
          </a:xfrm>
          <a:prstGeom prst="rect">
            <a:avLst/>
          </a:prstGeom>
          <a:noFill/>
          <a:ln w="9525">
            <a:noFill/>
            <a:miter lim="800000"/>
            <a:headEnd/>
            <a:tailEnd/>
          </a:ln>
        </p:spPr>
      </p:pic>
      <p:pic>
        <p:nvPicPr>
          <p:cNvPr id="5" name="Picture 4" descr="http://t0.gstatic.com/images?q=tbn:ANd9GcSWjZ9pTFzkmPtf1BZ_alObPWdzPbuWx-xL9sREsUWTG47eWBxgow"/>
          <p:cNvPicPr>
            <a:picLocks noChangeAspect="1" noChangeArrowheads="1"/>
          </p:cNvPicPr>
          <p:nvPr/>
        </p:nvPicPr>
        <p:blipFill>
          <a:blip r:embed="rId3"/>
          <a:srcRect/>
          <a:stretch>
            <a:fillRect/>
          </a:stretch>
        </p:blipFill>
        <p:spPr bwMode="auto">
          <a:xfrm>
            <a:off x="5000628" y="1928808"/>
            <a:ext cx="2106216" cy="261104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1915</TotalTime>
  <Words>1587</Words>
  <Application>Microsoft Office PowerPoint</Application>
  <PresentationFormat>Presentación en pantalla (16:9)</PresentationFormat>
  <Paragraphs>229</Paragraphs>
  <Slides>47</Slides>
  <Notes>1</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47</vt:i4>
      </vt:variant>
    </vt:vector>
  </HeadingPairs>
  <TitlesOfParts>
    <vt:vector size="60" baseType="lpstr">
      <vt:lpstr>Arial</vt:lpstr>
      <vt:lpstr>Calibri</vt:lpstr>
      <vt:lpstr>Calibri Light</vt:lpstr>
      <vt:lpstr>Century Gothic</vt:lpstr>
      <vt:lpstr>Comic Sans MS</vt:lpstr>
      <vt:lpstr>Helvetica LT Std</vt:lpstr>
      <vt:lpstr>Lucida Sans Unicode</vt:lpstr>
      <vt:lpstr>Verdana</vt:lpstr>
      <vt:lpstr>Wingdings</vt:lpstr>
      <vt:lpstr>Wingdings 2</vt:lpstr>
      <vt:lpstr>Wingdings 3</vt:lpstr>
      <vt:lpstr>Tema de Office</vt:lpstr>
      <vt:lpstr>1_Tema de Office</vt:lpstr>
      <vt:lpstr>Presentación de PowerPoint</vt:lpstr>
      <vt:lpstr> ¿ QUÉ ENTENDEMOS POR DROGAS? </vt:lpstr>
      <vt:lpstr>TIPOS DE CONSUMO</vt:lpstr>
      <vt:lpstr>CLASIFICACIÓN DE LAS DROGAS </vt:lpstr>
      <vt:lpstr>CONSUMO DE ALCOHOL</vt:lpstr>
      <vt:lpstr>RELATO DE UN ALCOHÓLICO  “Cuando bebo no me preocupa nada que no sea cuanto tiempo pueda hacerlo. Nada me molesta. El mundo no me fastidia. Así que cuando no bebo, los problemas reaparecen y entonces vuelvo a beber. Los problemas siempre estarán ahí. Uno simplemente no se da cuenta de ellos cuando bebe. Por eso es que la gente suele beber mucho”.</vt:lpstr>
      <vt:lpstr>ABUSO DEL CONSUMO</vt:lpstr>
      <vt:lpstr>EFECTOS DEL USO CONTINUADO DE ALCOHOL</vt:lpstr>
      <vt:lpstr>El consumo habitual durante el embarazo, es causa de malformaciones</vt:lpstr>
      <vt:lpstr>ALCOHOL </vt:lpstr>
      <vt:lpstr>SÍNDROME DE ABSTINENCIA</vt:lpstr>
      <vt:lpstr>FASE I</vt:lpstr>
      <vt:lpstr>FASE II</vt:lpstr>
      <vt:lpstr>FASE III</vt:lpstr>
      <vt:lpstr>CONSUMO DE CIGARRILLO</vt:lpstr>
      <vt:lpstr>EL CONSUMO DE TABACO ES PERJUDICIAL PARA LA SALUD</vt:lpstr>
      <vt:lpstr>TABACO </vt:lpstr>
      <vt:lpstr>CONSECUENCIAS DEL CONSUMO DE TABACO</vt:lpstr>
      <vt:lpstr>MAS IMÁGENES IMPACTANTES</vt:lpstr>
      <vt:lpstr>Presentación de PowerPoint</vt:lpstr>
      <vt:lpstr>ALUCINÓGENOS</vt:lpstr>
      <vt:lpstr>Presentación de PowerPoint</vt:lpstr>
      <vt:lpstr>CANNABIS </vt:lpstr>
      <vt:lpstr>PRINCIPALES CONSECUENCIAS ORGÁNICAS</vt:lpstr>
      <vt:lpstr>PRINCIPALES CONSECUENCIAS PSICOLÓGICAS</vt:lpstr>
      <vt:lpstr>Uso de Marihuana y Embarazo.</vt:lpstr>
      <vt:lpstr>BEBIDAS ENERGIZANTES</vt:lpstr>
      <vt:lpstr>¿De qué están hechas estas bebidas?</vt:lpstr>
      <vt:lpstr>CAFEÍNA</vt:lpstr>
      <vt:lpstr>GUARANÁ</vt:lpstr>
      <vt:lpstr>AZÚCAR </vt:lpstr>
      <vt:lpstr>TAURINA</vt:lpstr>
      <vt:lpstr>GINSENG</vt:lpstr>
      <vt:lpstr>MEZCLA DE ALCOHOL Y BEBIDAS ENERGIZANTES</vt:lpstr>
      <vt:lpstr>LOS  INHALANTES.</vt:lpstr>
      <vt:lpstr>Presentación de PowerPoint</vt:lpstr>
      <vt:lpstr>Los  Inhalantes.   Son un grupo numeroso de sustancias químicas tóxicas, volátiles utilizadas través de inhalación por la nariz, o aspiración por la boca (insuflación y aspiración), con el fin de producir depresión y/o estimulación del sistema nervioso, causando alteración de la percepción neuro-sensorial, con distorsión de los sentidos, afectando las funciones cerebrales, resultando en trastornos de la personalidad y conducta.  </vt:lpstr>
      <vt:lpstr>Presentación de PowerPoint</vt:lpstr>
      <vt:lpstr>Los   inhalantes</vt:lpstr>
      <vt:lpstr>Presentación de PowerPoint</vt:lpstr>
      <vt:lpstr>Los  Inhalantes.</vt:lpstr>
      <vt:lpstr>Presentación de PowerPoint</vt:lpstr>
      <vt:lpstr>Presentación de PowerPoint</vt:lpstr>
      <vt:lpstr>Presentación de PowerPoint</vt:lpstr>
      <vt:lpstr>DIEZ COSAS QUE SE PUEDEN HACER SIN DROGAS</vt:lpstr>
      <vt:lpstr>SIN DROGAS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Yefferson Andres Bonilla Velasquez</dc:creator>
  <cp:lastModifiedBy>oscar eduardo ramirez perdomo</cp:lastModifiedBy>
  <cp:revision>301</cp:revision>
  <dcterms:created xsi:type="dcterms:W3CDTF">2019-05-13T14:25:42Z</dcterms:created>
  <dcterms:modified xsi:type="dcterms:W3CDTF">2020-10-01T02:14:49Z</dcterms:modified>
</cp:coreProperties>
</file>