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24"/>
  </p:notesMasterIdLst>
  <p:sldIdLst>
    <p:sldId id="386" r:id="rId2"/>
    <p:sldId id="387" r:id="rId3"/>
    <p:sldId id="388" r:id="rId4"/>
    <p:sldId id="389" r:id="rId5"/>
    <p:sldId id="390" r:id="rId6"/>
    <p:sldId id="391" r:id="rId7"/>
    <p:sldId id="392" r:id="rId8"/>
    <p:sldId id="393" r:id="rId9"/>
    <p:sldId id="394" r:id="rId10"/>
    <p:sldId id="395" r:id="rId11"/>
    <p:sldId id="396" r:id="rId12"/>
    <p:sldId id="397" r:id="rId13"/>
    <p:sldId id="398" r:id="rId14"/>
    <p:sldId id="399" r:id="rId15"/>
    <p:sldId id="400" r:id="rId16"/>
    <p:sldId id="401" r:id="rId17"/>
    <p:sldId id="402" r:id="rId18"/>
    <p:sldId id="403" r:id="rId19"/>
    <p:sldId id="404" r:id="rId20"/>
    <p:sldId id="405" r:id="rId21"/>
    <p:sldId id="406" r:id="rId22"/>
    <p:sldId id="407" r:id="rId23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D713C2-B6C8-40C7-9AF8-B0DEFA8FB3D8}" type="doc">
      <dgm:prSet loTypeId="urn:microsoft.com/office/officeart/2005/8/layout/process4" loCatId="list" qsTypeId="urn:microsoft.com/office/officeart/2005/8/quickstyle/3d9" qsCatId="3D" csTypeId="urn:microsoft.com/office/officeart/2005/8/colors/accent6_5" csCatId="accent6" phldr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  <a:backdrop>
            <a:anchor x="0" y="0" z="-210000"/>
            <a:norm dx="0" dy="0" dz="914400"/>
            <a:up dx="0" dy="914400" dz="0"/>
          </a:backdrop>
        </a:scene3d>
      </dgm:spPr>
      <dgm:t>
        <a:bodyPr/>
        <a:lstStyle/>
        <a:p>
          <a:endParaRPr lang="es-CO"/>
        </a:p>
      </dgm:t>
    </dgm:pt>
    <dgm:pt modelId="{90DCE819-4E57-402E-B55B-34A4FCCD425E}">
      <dgm:prSet phldrT="[Texto]" custT="1"/>
      <dgm:spPr/>
      <dgm:t>
        <a:bodyPr/>
        <a:lstStyle/>
        <a:p>
          <a:r>
            <a:rPr lang="es-CO" sz="2000" dirty="0" smtClean="0"/>
            <a:t>D.R. 2952 de 2010</a:t>
          </a:r>
          <a:endParaRPr lang="es-CO" sz="2000" dirty="0"/>
        </a:p>
      </dgm:t>
    </dgm:pt>
    <dgm:pt modelId="{45F71BE1-5AE9-4AAE-9E6C-433961399742}" type="sibTrans" cxnId="{0134BF9B-B36A-44E6-A93A-E6061D13D6A0}">
      <dgm:prSet/>
      <dgm:spPr/>
      <dgm:t>
        <a:bodyPr/>
        <a:lstStyle/>
        <a:p>
          <a:endParaRPr lang="es-CO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3B56744A-F947-43BE-8A6D-BD97182CC262}" type="parTrans" cxnId="{0134BF9B-B36A-44E6-A93A-E6061D13D6A0}">
      <dgm:prSet/>
      <dgm:spPr/>
      <dgm:t>
        <a:bodyPr/>
        <a:lstStyle/>
        <a:p>
          <a:endParaRPr lang="es-CO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1DADCB34-C4DD-468D-BDDA-68C99C45D1AA}">
      <dgm:prSet phldrT="[Texto]" custT="1"/>
      <dgm:spPr/>
      <dgm:t>
        <a:bodyPr/>
        <a:lstStyle/>
        <a:p>
          <a:r>
            <a:rPr lang="es-CO" sz="2000" dirty="0" smtClean="0"/>
            <a:t>D.R. 1727 de 2009</a:t>
          </a:r>
          <a:endParaRPr lang="es-CO" sz="2000" dirty="0"/>
        </a:p>
      </dgm:t>
    </dgm:pt>
    <dgm:pt modelId="{E2FD0EBF-DFE9-4FDE-96B9-7CC32A21BF22}" type="sibTrans" cxnId="{BAA32080-73DA-4AE9-9B21-E7122F2C87CC}">
      <dgm:prSet/>
      <dgm:spPr/>
      <dgm:t>
        <a:bodyPr/>
        <a:lstStyle/>
        <a:p>
          <a:endParaRPr lang="es-CO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F92597E4-E849-4106-897F-2E486B2E8262}" type="parTrans" cxnId="{BAA32080-73DA-4AE9-9B21-E7122F2C87CC}">
      <dgm:prSet/>
      <dgm:spPr/>
      <dgm:t>
        <a:bodyPr/>
        <a:lstStyle/>
        <a:p>
          <a:endParaRPr lang="es-CO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2FADDC6C-C53D-408E-9FA5-90A60482C100}">
      <dgm:prSet phldrT="[Texto]" custT="1"/>
      <dgm:spPr/>
      <dgm:t>
        <a:bodyPr/>
        <a:lstStyle/>
        <a:p>
          <a:r>
            <a:rPr lang="es-CO" sz="2400" b="1" dirty="0" smtClean="0">
              <a:effectLst/>
            </a:rPr>
            <a:t>Ley 1581 de 2012 Régimen General de Protección de Datos Personales</a:t>
          </a:r>
          <a:endParaRPr lang="es-CO" sz="2400" b="1" dirty="0">
            <a:effectLst/>
          </a:endParaRPr>
        </a:p>
      </dgm:t>
    </dgm:pt>
    <dgm:pt modelId="{0FB9D11E-DF0F-410F-88F3-7EFA94C5565C}" type="sibTrans" cxnId="{ADAE1C39-C738-43B7-A4A6-B0A9D25752A6}">
      <dgm:prSet/>
      <dgm:spPr/>
      <dgm:t>
        <a:bodyPr/>
        <a:lstStyle/>
        <a:p>
          <a:endParaRPr lang="es-CO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314711E8-54B7-4B38-A53A-798CCF88AF2E}" type="parTrans" cxnId="{ADAE1C39-C738-43B7-A4A6-B0A9D25752A6}">
      <dgm:prSet/>
      <dgm:spPr/>
      <dgm:t>
        <a:bodyPr/>
        <a:lstStyle/>
        <a:p>
          <a:endParaRPr lang="es-CO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A4ADCADD-E727-4605-A8E3-9149C5B2CDC5}">
      <dgm:prSet phldrT="[Texto]" custT="1"/>
      <dgm:spPr/>
      <dgm:t>
        <a:bodyPr/>
        <a:lstStyle/>
        <a:p>
          <a:r>
            <a:rPr lang="es-CO" sz="2400" b="1" dirty="0" smtClean="0">
              <a:effectLst/>
            </a:rPr>
            <a:t>Ley 1266 de 2008 Ley de Hábeas Data Financiero</a:t>
          </a:r>
          <a:endParaRPr lang="es-CO" sz="2400" b="1" dirty="0">
            <a:effectLst/>
          </a:endParaRPr>
        </a:p>
      </dgm:t>
    </dgm:pt>
    <dgm:pt modelId="{20477B53-5B94-4DA6-B009-1778B69799B0}" type="sibTrans" cxnId="{59601CD1-373C-4080-8D89-B32081E15108}">
      <dgm:prSet/>
      <dgm:spPr/>
      <dgm:t>
        <a:bodyPr/>
        <a:lstStyle/>
        <a:p>
          <a:endParaRPr lang="es-CO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10D51C2B-0659-4E7A-A453-825A1E720264}" type="parTrans" cxnId="{59601CD1-373C-4080-8D89-B32081E15108}">
      <dgm:prSet/>
      <dgm:spPr/>
      <dgm:t>
        <a:bodyPr/>
        <a:lstStyle/>
        <a:p>
          <a:endParaRPr lang="es-CO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5EB8A0AD-7810-450A-B8B3-A389E4A8A0CD}">
      <dgm:prSet phldrT="[Texto]" custT="1"/>
      <dgm:spPr/>
      <dgm:t>
        <a:bodyPr/>
        <a:lstStyle/>
        <a:p>
          <a:r>
            <a:rPr lang="es-CO" sz="1600" b="0" dirty="0" smtClean="0">
              <a:effectLst/>
            </a:rPr>
            <a:t>D.R. 1377 de 2013 Reglamenta parcialmente Ley 1581</a:t>
          </a:r>
          <a:endParaRPr lang="es-CO" sz="1600" b="0" dirty="0">
            <a:effectLst/>
          </a:endParaRPr>
        </a:p>
      </dgm:t>
    </dgm:pt>
    <dgm:pt modelId="{16AB2A6E-1D61-490F-9BF3-677BA42C7974}" type="sibTrans" cxnId="{D779B1D7-D9EA-41AC-BE8E-5E9B4C3169FA}">
      <dgm:prSet/>
      <dgm:spPr/>
      <dgm:t>
        <a:bodyPr/>
        <a:lstStyle/>
        <a:p>
          <a:endParaRPr lang="es-CO"/>
        </a:p>
      </dgm:t>
    </dgm:pt>
    <dgm:pt modelId="{918B15E4-EDFB-4856-83FD-F6ED16A6D3C1}" type="parTrans" cxnId="{D779B1D7-D9EA-41AC-BE8E-5E9B4C3169FA}">
      <dgm:prSet/>
      <dgm:spPr/>
      <dgm:t>
        <a:bodyPr/>
        <a:lstStyle/>
        <a:p>
          <a:endParaRPr lang="es-CO"/>
        </a:p>
      </dgm:t>
    </dgm:pt>
    <dgm:pt modelId="{6CBBA5E6-5E7F-4B1B-9FC6-37DBAD06562A}">
      <dgm:prSet phldrT="[Texto]" custT="1"/>
      <dgm:spPr/>
      <dgm:t>
        <a:bodyPr/>
        <a:lstStyle/>
        <a:p>
          <a:r>
            <a:rPr lang="es-CO" sz="1600" b="0" dirty="0" smtClean="0">
              <a:effectLst/>
            </a:rPr>
            <a:t>D.R 886 de 2014 Reglamenta Registro Nacional Bases de Datos</a:t>
          </a:r>
          <a:endParaRPr lang="es-CO" sz="1600" b="0" dirty="0">
            <a:effectLst/>
          </a:endParaRPr>
        </a:p>
      </dgm:t>
    </dgm:pt>
    <dgm:pt modelId="{567B44CB-DC1B-42BF-9CC1-547C4113B48B}" type="parTrans" cxnId="{6CEC779D-2CBE-4AD6-8990-65E3CAA00BEF}">
      <dgm:prSet/>
      <dgm:spPr/>
      <dgm:t>
        <a:bodyPr/>
        <a:lstStyle/>
        <a:p>
          <a:endParaRPr lang="es-CO"/>
        </a:p>
      </dgm:t>
    </dgm:pt>
    <dgm:pt modelId="{21F0D4F3-B13E-4409-9590-905B338F0E8B}" type="sibTrans" cxnId="{6CEC779D-2CBE-4AD6-8990-65E3CAA00BEF}">
      <dgm:prSet/>
      <dgm:spPr/>
      <dgm:t>
        <a:bodyPr/>
        <a:lstStyle/>
        <a:p>
          <a:endParaRPr lang="es-CO"/>
        </a:p>
      </dgm:t>
    </dgm:pt>
    <dgm:pt modelId="{C05581D9-936B-4325-BDDE-554D8F40E813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CO" sz="2800" dirty="0" smtClean="0"/>
            <a:t>Política Nacional de Seguridad Digital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CO" sz="2200" dirty="0" smtClean="0">
              <a:solidFill>
                <a:schemeClr val="tx1"/>
              </a:solidFill>
            </a:rPr>
            <a:t>(Documento </a:t>
          </a:r>
          <a:r>
            <a:rPr lang="es-CO" sz="2200" dirty="0" err="1" smtClean="0">
              <a:solidFill>
                <a:schemeClr val="tx1"/>
              </a:solidFill>
            </a:rPr>
            <a:t>Conpes</a:t>
          </a:r>
          <a:r>
            <a:rPr lang="es-CO" sz="2200" dirty="0" smtClean="0">
              <a:solidFill>
                <a:schemeClr val="tx1"/>
              </a:solidFill>
            </a:rPr>
            <a:t> 3854  11/ 04/2016)</a:t>
          </a:r>
          <a:endParaRPr lang="es-CO" sz="2200" dirty="0">
            <a:solidFill>
              <a:schemeClr val="tx1"/>
            </a:solidFill>
          </a:endParaRPr>
        </a:p>
      </dgm:t>
    </dgm:pt>
    <dgm:pt modelId="{C5EED083-6879-40CA-B012-9F8A9337E340}" type="parTrans" cxnId="{92378AF0-0C19-40EB-98EF-A83E09984899}">
      <dgm:prSet/>
      <dgm:spPr/>
      <dgm:t>
        <a:bodyPr/>
        <a:lstStyle/>
        <a:p>
          <a:endParaRPr lang="es-CO"/>
        </a:p>
      </dgm:t>
    </dgm:pt>
    <dgm:pt modelId="{3B6C171B-5777-4274-89B1-8417D75F3E56}" type="sibTrans" cxnId="{92378AF0-0C19-40EB-98EF-A83E09984899}">
      <dgm:prSet/>
      <dgm:spPr/>
      <dgm:t>
        <a:bodyPr/>
        <a:lstStyle/>
        <a:p>
          <a:endParaRPr lang="es-CO"/>
        </a:p>
      </dgm:t>
    </dgm:pt>
    <dgm:pt modelId="{D239E8D3-4F24-4336-BE02-E23A49ACEE17}" type="pres">
      <dgm:prSet presAssocID="{6FD713C2-B6C8-40C7-9AF8-B0DEFA8FB3D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2FC71744-F0CA-4AC3-8656-BC841338B75A}" type="pres">
      <dgm:prSet presAssocID="{C05581D9-936B-4325-BDDE-554D8F40E813}" presName="boxAndChildren" presStyleCnt="0"/>
      <dgm:spPr/>
    </dgm:pt>
    <dgm:pt modelId="{FA35258C-B75C-4744-B88C-20AD25C015F9}" type="pres">
      <dgm:prSet presAssocID="{C05581D9-936B-4325-BDDE-554D8F40E813}" presName="parentTextBox" presStyleLbl="node1" presStyleIdx="0" presStyleCnt="3" custScaleX="98246"/>
      <dgm:spPr/>
      <dgm:t>
        <a:bodyPr/>
        <a:lstStyle/>
        <a:p>
          <a:endParaRPr lang="es-CO"/>
        </a:p>
      </dgm:t>
    </dgm:pt>
    <dgm:pt modelId="{BE12BF95-1669-48E9-8D22-B19DABD25156}" type="pres">
      <dgm:prSet presAssocID="{0FB9D11E-DF0F-410F-88F3-7EFA94C5565C}" presName="sp" presStyleCnt="0"/>
      <dgm:spPr/>
    </dgm:pt>
    <dgm:pt modelId="{A425AC08-9EDE-4943-AACE-6A811A209818}" type="pres">
      <dgm:prSet presAssocID="{2FADDC6C-C53D-408E-9FA5-90A60482C100}" presName="arrowAndChildren" presStyleCnt="0"/>
      <dgm:spPr/>
    </dgm:pt>
    <dgm:pt modelId="{1EA7BBB3-0837-4AEF-BA80-09B3EDCD868E}" type="pres">
      <dgm:prSet presAssocID="{2FADDC6C-C53D-408E-9FA5-90A60482C100}" presName="parentTextArrow" presStyleLbl="node1" presStyleIdx="0" presStyleCnt="3"/>
      <dgm:spPr/>
      <dgm:t>
        <a:bodyPr/>
        <a:lstStyle/>
        <a:p>
          <a:endParaRPr lang="es-CO"/>
        </a:p>
      </dgm:t>
    </dgm:pt>
    <dgm:pt modelId="{32FEA441-1C0F-4A6B-B916-2D2F41AA267B}" type="pres">
      <dgm:prSet presAssocID="{2FADDC6C-C53D-408E-9FA5-90A60482C100}" presName="arrow" presStyleLbl="node1" presStyleIdx="1" presStyleCnt="3" custScaleY="123738"/>
      <dgm:spPr/>
      <dgm:t>
        <a:bodyPr/>
        <a:lstStyle/>
        <a:p>
          <a:endParaRPr lang="es-CO"/>
        </a:p>
      </dgm:t>
    </dgm:pt>
    <dgm:pt modelId="{F7341601-8CCA-44EA-8017-0E8B370644E0}" type="pres">
      <dgm:prSet presAssocID="{2FADDC6C-C53D-408E-9FA5-90A60482C100}" presName="descendantArrow" presStyleCnt="0"/>
      <dgm:spPr/>
    </dgm:pt>
    <dgm:pt modelId="{2AD5628F-2E0A-46DD-B9F0-6108B5D5090B}" type="pres">
      <dgm:prSet presAssocID="{5EB8A0AD-7810-450A-B8B3-A389E4A8A0CD}" presName="childTextArrow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3E2C7DC-2626-41C5-97EE-4447CDB3D49E}" type="pres">
      <dgm:prSet presAssocID="{6CBBA5E6-5E7F-4B1B-9FC6-37DBAD06562A}" presName="childTextArrow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0F12893-D1A3-428A-8B6E-B084882566CE}" type="pres">
      <dgm:prSet presAssocID="{20477B53-5B94-4DA6-B009-1778B69799B0}" presName="sp" presStyleCnt="0"/>
      <dgm:spPr/>
      <dgm:t>
        <a:bodyPr/>
        <a:lstStyle/>
        <a:p>
          <a:endParaRPr lang="es-CO"/>
        </a:p>
      </dgm:t>
    </dgm:pt>
    <dgm:pt modelId="{398B0DF0-03DF-4ED7-A01D-36C5EE7DBC64}" type="pres">
      <dgm:prSet presAssocID="{A4ADCADD-E727-4605-A8E3-9149C5B2CDC5}" presName="arrowAndChildren" presStyleCnt="0"/>
      <dgm:spPr/>
      <dgm:t>
        <a:bodyPr/>
        <a:lstStyle/>
        <a:p>
          <a:endParaRPr lang="es-CO"/>
        </a:p>
      </dgm:t>
    </dgm:pt>
    <dgm:pt modelId="{5A954BA9-9AE9-49C9-99B6-A327F6A46E41}" type="pres">
      <dgm:prSet presAssocID="{A4ADCADD-E727-4605-A8E3-9149C5B2CDC5}" presName="parentTextArrow" presStyleLbl="node1" presStyleIdx="1" presStyleCnt="3"/>
      <dgm:spPr/>
      <dgm:t>
        <a:bodyPr/>
        <a:lstStyle/>
        <a:p>
          <a:endParaRPr lang="es-CO"/>
        </a:p>
      </dgm:t>
    </dgm:pt>
    <dgm:pt modelId="{2FE8B5D6-21B4-4E33-B112-D7AD6BC52B34}" type="pres">
      <dgm:prSet presAssocID="{A4ADCADD-E727-4605-A8E3-9149C5B2CDC5}" presName="arrow" presStyleLbl="node1" presStyleIdx="2" presStyleCnt="3" custLinFactNeighborY="3495"/>
      <dgm:spPr/>
      <dgm:t>
        <a:bodyPr/>
        <a:lstStyle/>
        <a:p>
          <a:endParaRPr lang="es-CO"/>
        </a:p>
      </dgm:t>
    </dgm:pt>
    <dgm:pt modelId="{A7C16D31-B04D-4DD7-961D-96555CDDF98C}" type="pres">
      <dgm:prSet presAssocID="{A4ADCADD-E727-4605-A8E3-9149C5B2CDC5}" presName="descendantArrow" presStyleCnt="0"/>
      <dgm:spPr/>
      <dgm:t>
        <a:bodyPr/>
        <a:lstStyle/>
        <a:p>
          <a:endParaRPr lang="es-CO"/>
        </a:p>
      </dgm:t>
    </dgm:pt>
    <dgm:pt modelId="{9620EC5F-4F37-4106-9203-A76B77E2DE6C}" type="pres">
      <dgm:prSet presAssocID="{90DCE819-4E57-402E-B55B-34A4FCCD425E}" presName="childTextArrow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1F8B08A-05C9-42FD-8EE1-E3607AF5C443}" type="pres">
      <dgm:prSet presAssocID="{1DADCB34-C4DD-468D-BDDA-68C99C45D1AA}" presName="childTextArrow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ADAE1C39-C738-43B7-A4A6-B0A9D25752A6}" srcId="{6FD713C2-B6C8-40C7-9AF8-B0DEFA8FB3D8}" destId="{2FADDC6C-C53D-408E-9FA5-90A60482C100}" srcOrd="1" destOrd="0" parTransId="{314711E8-54B7-4B38-A53A-798CCF88AF2E}" sibTransId="{0FB9D11E-DF0F-410F-88F3-7EFA94C5565C}"/>
    <dgm:cxn modelId="{D779B1D7-D9EA-41AC-BE8E-5E9B4C3169FA}" srcId="{2FADDC6C-C53D-408E-9FA5-90A60482C100}" destId="{5EB8A0AD-7810-450A-B8B3-A389E4A8A0CD}" srcOrd="0" destOrd="0" parTransId="{918B15E4-EDFB-4856-83FD-F6ED16A6D3C1}" sibTransId="{16AB2A6E-1D61-490F-9BF3-677BA42C7974}"/>
    <dgm:cxn modelId="{BAA32080-73DA-4AE9-9B21-E7122F2C87CC}" srcId="{A4ADCADD-E727-4605-A8E3-9149C5B2CDC5}" destId="{1DADCB34-C4DD-468D-BDDA-68C99C45D1AA}" srcOrd="1" destOrd="0" parTransId="{F92597E4-E849-4106-897F-2E486B2E8262}" sibTransId="{E2FD0EBF-DFE9-4FDE-96B9-7CC32A21BF22}"/>
    <dgm:cxn modelId="{92378AF0-0C19-40EB-98EF-A83E09984899}" srcId="{6FD713C2-B6C8-40C7-9AF8-B0DEFA8FB3D8}" destId="{C05581D9-936B-4325-BDDE-554D8F40E813}" srcOrd="2" destOrd="0" parTransId="{C5EED083-6879-40CA-B012-9F8A9337E340}" sibTransId="{3B6C171B-5777-4274-89B1-8417D75F3E56}"/>
    <dgm:cxn modelId="{72FFA610-FDB7-482D-BE20-26B8C2A15716}" type="presOf" srcId="{90DCE819-4E57-402E-B55B-34A4FCCD425E}" destId="{9620EC5F-4F37-4106-9203-A76B77E2DE6C}" srcOrd="0" destOrd="0" presId="urn:microsoft.com/office/officeart/2005/8/layout/process4"/>
    <dgm:cxn modelId="{943C3720-FB78-4107-B26C-31042E6654F0}" type="presOf" srcId="{1DADCB34-C4DD-468D-BDDA-68C99C45D1AA}" destId="{A1F8B08A-05C9-42FD-8EE1-E3607AF5C443}" srcOrd="0" destOrd="0" presId="urn:microsoft.com/office/officeart/2005/8/layout/process4"/>
    <dgm:cxn modelId="{60199D04-BA2B-4C67-B962-5FD49D18E122}" type="presOf" srcId="{A4ADCADD-E727-4605-A8E3-9149C5B2CDC5}" destId="{5A954BA9-9AE9-49C9-99B6-A327F6A46E41}" srcOrd="0" destOrd="0" presId="urn:microsoft.com/office/officeart/2005/8/layout/process4"/>
    <dgm:cxn modelId="{ED329F33-CFC2-4CF4-A294-D620B225518E}" type="presOf" srcId="{6FD713C2-B6C8-40C7-9AF8-B0DEFA8FB3D8}" destId="{D239E8D3-4F24-4336-BE02-E23A49ACEE17}" srcOrd="0" destOrd="0" presId="urn:microsoft.com/office/officeart/2005/8/layout/process4"/>
    <dgm:cxn modelId="{0134BF9B-B36A-44E6-A93A-E6061D13D6A0}" srcId="{A4ADCADD-E727-4605-A8E3-9149C5B2CDC5}" destId="{90DCE819-4E57-402E-B55B-34A4FCCD425E}" srcOrd="0" destOrd="0" parTransId="{3B56744A-F947-43BE-8A6D-BD97182CC262}" sibTransId="{45F71BE1-5AE9-4AAE-9E6C-433961399742}"/>
    <dgm:cxn modelId="{4493BD5D-1BDE-4F72-841E-6F3DF635FCB2}" type="presOf" srcId="{A4ADCADD-E727-4605-A8E3-9149C5B2CDC5}" destId="{2FE8B5D6-21B4-4E33-B112-D7AD6BC52B34}" srcOrd="1" destOrd="0" presId="urn:microsoft.com/office/officeart/2005/8/layout/process4"/>
    <dgm:cxn modelId="{777DE69F-DF23-4A83-8D6F-CEEA8320B0F6}" type="presOf" srcId="{5EB8A0AD-7810-450A-B8B3-A389E4A8A0CD}" destId="{2AD5628F-2E0A-46DD-B9F0-6108B5D5090B}" srcOrd="0" destOrd="0" presId="urn:microsoft.com/office/officeart/2005/8/layout/process4"/>
    <dgm:cxn modelId="{E137413F-1585-4D08-B3A8-34C242BD1B89}" type="presOf" srcId="{2FADDC6C-C53D-408E-9FA5-90A60482C100}" destId="{32FEA441-1C0F-4A6B-B916-2D2F41AA267B}" srcOrd="1" destOrd="0" presId="urn:microsoft.com/office/officeart/2005/8/layout/process4"/>
    <dgm:cxn modelId="{02C8BEE6-B364-4561-8836-1B566250090A}" type="presOf" srcId="{6CBBA5E6-5E7F-4B1B-9FC6-37DBAD06562A}" destId="{A3E2C7DC-2626-41C5-97EE-4447CDB3D49E}" srcOrd="0" destOrd="0" presId="urn:microsoft.com/office/officeart/2005/8/layout/process4"/>
    <dgm:cxn modelId="{59601CD1-373C-4080-8D89-B32081E15108}" srcId="{6FD713C2-B6C8-40C7-9AF8-B0DEFA8FB3D8}" destId="{A4ADCADD-E727-4605-A8E3-9149C5B2CDC5}" srcOrd="0" destOrd="0" parTransId="{10D51C2B-0659-4E7A-A453-825A1E720264}" sibTransId="{20477B53-5B94-4DA6-B009-1778B69799B0}"/>
    <dgm:cxn modelId="{F6A79606-73D7-4519-91F5-D9BC9568AC7A}" type="presOf" srcId="{2FADDC6C-C53D-408E-9FA5-90A60482C100}" destId="{1EA7BBB3-0837-4AEF-BA80-09B3EDCD868E}" srcOrd="0" destOrd="0" presId="urn:microsoft.com/office/officeart/2005/8/layout/process4"/>
    <dgm:cxn modelId="{D4D633FB-AF03-44C7-BF4D-2913679D367A}" type="presOf" srcId="{C05581D9-936B-4325-BDDE-554D8F40E813}" destId="{FA35258C-B75C-4744-B88C-20AD25C015F9}" srcOrd="0" destOrd="0" presId="urn:microsoft.com/office/officeart/2005/8/layout/process4"/>
    <dgm:cxn modelId="{6CEC779D-2CBE-4AD6-8990-65E3CAA00BEF}" srcId="{2FADDC6C-C53D-408E-9FA5-90A60482C100}" destId="{6CBBA5E6-5E7F-4B1B-9FC6-37DBAD06562A}" srcOrd="1" destOrd="0" parTransId="{567B44CB-DC1B-42BF-9CC1-547C4113B48B}" sibTransId="{21F0D4F3-B13E-4409-9590-905B338F0E8B}"/>
    <dgm:cxn modelId="{3041B325-FC9B-4187-A6F7-8DE7E36EF3BC}" type="presParOf" srcId="{D239E8D3-4F24-4336-BE02-E23A49ACEE17}" destId="{2FC71744-F0CA-4AC3-8656-BC841338B75A}" srcOrd="0" destOrd="0" presId="urn:microsoft.com/office/officeart/2005/8/layout/process4"/>
    <dgm:cxn modelId="{74814211-E913-495E-8793-BEE2BF9652A9}" type="presParOf" srcId="{2FC71744-F0CA-4AC3-8656-BC841338B75A}" destId="{FA35258C-B75C-4744-B88C-20AD25C015F9}" srcOrd="0" destOrd="0" presId="urn:microsoft.com/office/officeart/2005/8/layout/process4"/>
    <dgm:cxn modelId="{BDB5ABF4-3AF2-401B-B1D4-275EF2C7A4B6}" type="presParOf" srcId="{D239E8D3-4F24-4336-BE02-E23A49ACEE17}" destId="{BE12BF95-1669-48E9-8D22-B19DABD25156}" srcOrd="1" destOrd="0" presId="urn:microsoft.com/office/officeart/2005/8/layout/process4"/>
    <dgm:cxn modelId="{274573B7-9D82-4DD7-A7CF-00C651206239}" type="presParOf" srcId="{D239E8D3-4F24-4336-BE02-E23A49ACEE17}" destId="{A425AC08-9EDE-4943-AACE-6A811A209818}" srcOrd="2" destOrd="0" presId="urn:microsoft.com/office/officeart/2005/8/layout/process4"/>
    <dgm:cxn modelId="{B1F32FC9-570F-4B8C-8939-8A8D23916DBB}" type="presParOf" srcId="{A425AC08-9EDE-4943-AACE-6A811A209818}" destId="{1EA7BBB3-0837-4AEF-BA80-09B3EDCD868E}" srcOrd="0" destOrd="0" presId="urn:microsoft.com/office/officeart/2005/8/layout/process4"/>
    <dgm:cxn modelId="{B28858F3-AB8B-4475-B6BF-53678F8D795E}" type="presParOf" srcId="{A425AC08-9EDE-4943-AACE-6A811A209818}" destId="{32FEA441-1C0F-4A6B-B916-2D2F41AA267B}" srcOrd="1" destOrd="0" presId="urn:microsoft.com/office/officeart/2005/8/layout/process4"/>
    <dgm:cxn modelId="{8C31820D-56EB-460F-A1CF-C4519DAAB537}" type="presParOf" srcId="{A425AC08-9EDE-4943-AACE-6A811A209818}" destId="{F7341601-8CCA-44EA-8017-0E8B370644E0}" srcOrd="2" destOrd="0" presId="urn:microsoft.com/office/officeart/2005/8/layout/process4"/>
    <dgm:cxn modelId="{05AFD325-7E78-41F3-8A79-768EA8D51A9C}" type="presParOf" srcId="{F7341601-8CCA-44EA-8017-0E8B370644E0}" destId="{2AD5628F-2E0A-46DD-B9F0-6108B5D5090B}" srcOrd="0" destOrd="0" presId="urn:microsoft.com/office/officeart/2005/8/layout/process4"/>
    <dgm:cxn modelId="{E8ADB912-2B5C-4126-9CFA-AB924291A608}" type="presParOf" srcId="{F7341601-8CCA-44EA-8017-0E8B370644E0}" destId="{A3E2C7DC-2626-41C5-97EE-4447CDB3D49E}" srcOrd="1" destOrd="0" presId="urn:microsoft.com/office/officeart/2005/8/layout/process4"/>
    <dgm:cxn modelId="{4A59DE84-F3F0-4453-883C-1C27F6BC1E76}" type="presParOf" srcId="{D239E8D3-4F24-4336-BE02-E23A49ACEE17}" destId="{00F12893-D1A3-428A-8B6E-B084882566CE}" srcOrd="3" destOrd="0" presId="urn:microsoft.com/office/officeart/2005/8/layout/process4"/>
    <dgm:cxn modelId="{7349BB67-4E47-4166-B14B-11707FCE4D73}" type="presParOf" srcId="{D239E8D3-4F24-4336-BE02-E23A49ACEE17}" destId="{398B0DF0-03DF-4ED7-A01D-36C5EE7DBC64}" srcOrd="4" destOrd="0" presId="urn:microsoft.com/office/officeart/2005/8/layout/process4"/>
    <dgm:cxn modelId="{FFC39019-8BCA-4455-B05F-DC9A453E4F3C}" type="presParOf" srcId="{398B0DF0-03DF-4ED7-A01D-36C5EE7DBC64}" destId="{5A954BA9-9AE9-49C9-99B6-A327F6A46E41}" srcOrd="0" destOrd="0" presId="urn:microsoft.com/office/officeart/2005/8/layout/process4"/>
    <dgm:cxn modelId="{2F5B2AEA-894D-4675-A6A1-AFF71408E929}" type="presParOf" srcId="{398B0DF0-03DF-4ED7-A01D-36C5EE7DBC64}" destId="{2FE8B5D6-21B4-4E33-B112-D7AD6BC52B34}" srcOrd="1" destOrd="0" presId="urn:microsoft.com/office/officeart/2005/8/layout/process4"/>
    <dgm:cxn modelId="{A7497EF0-73CB-42A1-AB76-AC286DFE5F0C}" type="presParOf" srcId="{398B0DF0-03DF-4ED7-A01D-36C5EE7DBC64}" destId="{A7C16D31-B04D-4DD7-961D-96555CDDF98C}" srcOrd="2" destOrd="0" presId="urn:microsoft.com/office/officeart/2005/8/layout/process4"/>
    <dgm:cxn modelId="{FEED5969-1C54-4BA2-BC2E-572E6E0E9B59}" type="presParOf" srcId="{A7C16D31-B04D-4DD7-961D-96555CDDF98C}" destId="{9620EC5F-4F37-4106-9203-A76B77E2DE6C}" srcOrd="0" destOrd="0" presId="urn:microsoft.com/office/officeart/2005/8/layout/process4"/>
    <dgm:cxn modelId="{85298495-894A-4697-86E0-AEF168077136}" type="presParOf" srcId="{A7C16D31-B04D-4DD7-961D-96555CDDF98C}" destId="{A1F8B08A-05C9-42FD-8EE1-E3607AF5C443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F798B3-B8D0-4919-A575-91C96F6E472C}" type="doc">
      <dgm:prSet loTypeId="urn:microsoft.com/office/officeart/2005/8/layout/chevron2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CO"/>
        </a:p>
      </dgm:t>
    </dgm:pt>
    <dgm:pt modelId="{F6185FE0-99CC-4097-B12E-3C43F1511504}">
      <dgm:prSet phldrT="[Text]"/>
      <dgm:spPr/>
      <dgm:t>
        <a:bodyPr/>
        <a:lstStyle/>
        <a:p>
          <a:r>
            <a:rPr lang="es-CO" dirty="0" smtClean="0"/>
            <a:t>Pública</a:t>
          </a:r>
          <a:endParaRPr lang="es-CO" dirty="0"/>
        </a:p>
      </dgm:t>
    </dgm:pt>
    <dgm:pt modelId="{90AB64E8-1E99-4F8B-AD52-79AABD543573}" type="parTrans" cxnId="{774C0B1F-F61D-41CC-A589-3E214BEE2F47}">
      <dgm:prSet/>
      <dgm:spPr/>
      <dgm:t>
        <a:bodyPr/>
        <a:lstStyle/>
        <a:p>
          <a:endParaRPr lang="es-CO"/>
        </a:p>
      </dgm:t>
    </dgm:pt>
    <dgm:pt modelId="{AC5505B6-ACAE-4119-9E64-5FEDCA71233C}" type="sibTrans" cxnId="{774C0B1F-F61D-41CC-A589-3E214BEE2F47}">
      <dgm:prSet/>
      <dgm:spPr/>
      <dgm:t>
        <a:bodyPr/>
        <a:lstStyle/>
        <a:p>
          <a:endParaRPr lang="es-CO"/>
        </a:p>
      </dgm:t>
    </dgm:pt>
    <dgm:pt modelId="{74953A24-4141-42BE-8FAD-D79BC1FA4715}">
      <dgm:prSet phldrT="[Text]"/>
      <dgm:spPr/>
      <dgm:t>
        <a:bodyPr/>
        <a:lstStyle/>
        <a:p>
          <a:r>
            <a:rPr lang="es-CO" dirty="0" smtClean="0"/>
            <a:t>Generada, obtenida, adquirida o controlada por un sujeto obligado</a:t>
          </a:r>
          <a:endParaRPr lang="es-CO" dirty="0"/>
        </a:p>
      </dgm:t>
    </dgm:pt>
    <dgm:pt modelId="{3226CDD6-BBD1-44F7-8C3E-2700A5B1C284}" type="parTrans" cxnId="{72B98964-E135-4DBD-8DD6-58674597CA5A}">
      <dgm:prSet/>
      <dgm:spPr/>
      <dgm:t>
        <a:bodyPr/>
        <a:lstStyle/>
        <a:p>
          <a:endParaRPr lang="es-CO"/>
        </a:p>
      </dgm:t>
    </dgm:pt>
    <dgm:pt modelId="{3A596102-4732-40DF-A4FA-AB2349DC90C7}" type="sibTrans" cxnId="{72B98964-E135-4DBD-8DD6-58674597CA5A}">
      <dgm:prSet/>
      <dgm:spPr/>
      <dgm:t>
        <a:bodyPr/>
        <a:lstStyle/>
        <a:p>
          <a:endParaRPr lang="es-CO"/>
        </a:p>
      </dgm:t>
    </dgm:pt>
    <dgm:pt modelId="{10DFC603-B5A4-409B-963F-9B19C162836C}">
      <dgm:prSet phldrT="[Text]"/>
      <dgm:spPr/>
      <dgm:t>
        <a:bodyPr/>
        <a:lstStyle/>
        <a:p>
          <a:r>
            <a:rPr lang="es-CO" dirty="0" smtClean="0"/>
            <a:t>Puede ser accedida y tratada sin limitaciones</a:t>
          </a:r>
          <a:endParaRPr lang="es-CO" dirty="0"/>
        </a:p>
      </dgm:t>
    </dgm:pt>
    <dgm:pt modelId="{764F3955-9353-424F-997B-683D4743F693}" type="parTrans" cxnId="{14187609-21A8-4997-8C01-B1BEA9ADE4CF}">
      <dgm:prSet/>
      <dgm:spPr/>
      <dgm:t>
        <a:bodyPr/>
        <a:lstStyle/>
        <a:p>
          <a:endParaRPr lang="es-CO"/>
        </a:p>
      </dgm:t>
    </dgm:pt>
    <dgm:pt modelId="{AEE6F559-AFA7-419C-B81D-69A64126D6F4}" type="sibTrans" cxnId="{14187609-21A8-4997-8C01-B1BEA9ADE4CF}">
      <dgm:prSet/>
      <dgm:spPr/>
      <dgm:t>
        <a:bodyPr/>
        <a:lstStyle/>
        <a:p>
          <a:endParaRPr lang="es-CO"/>
        </a:p>
      </dgm:t>
    </dgm:pt>
    <dgm:pt modelId="{914A1862-DEAD-4796-88A7-67CD79F64B74}">
      <dgm:prSet phldrT="[Text]"/>
      <dgm:spPr/>
      <dgm:t>
        <a:bodyPr/>
        <a:lstStyle/>
        <a:p>
          <a:r>
            <a:rPr lang="es-CO" dirty="0" smtClean="0"/>
            <a:t>Reservada</a:t>
          </a:r>
          <a:endParaRPr lang="es-CO" dirty="0"/>
        </a:p>
      </dgm:t>
    </dgm:pt>
    <dgm:pt modelId="{8C694AD1-AA67-45DB-BDB6-2DD6A69C8EE9}" type="parTrans" cxnId="{247EF142-3618-48E6-A610-8E4EDEC2E82A}">
      <dgm:prSet/>
      <dgm:spPr/>
      <dgm:t>
        <a:bodyPr/>
        <a:lstStyle/>
        <a:p>
          <a:endParaRPr lang="es-CO"/>
        </a:p>
      </dgm:t>
    </dgm:pt>
    <dgm:pt modelId="{9D4C3B1E-A62F-4C98-8D17-7DBE8DF2D6A2}" type="sibTrans" cxnId="{247EF142-3618-48E6-A610-8E4EDEC2E82A}">
      <dgm:prSet/>
      <dgm:spPr/>
      <dgm:t>
        <a:bodyPr/>
        <a:lstStyle/>
        <a:p>
          <a:endParaRPr lang="es-CO"/>
        </a:p>
      </dgm:t>
    </dgm:pt>
    <dgm:pt modelId="{9F5C12DB-1F2C-4342-BCA4-93E4224078E1}">
      <dgm:prSet phldrT="[Text]"/>
      <dgm:spPr/>
      <dgm:t>
        <a:bodyPr/>
        <a:lstStyle/>
        <a:p>
          <a:r>
            <a:rPr lang="es-CO" dirty="0" smtClean="0"/>
            <a:t>Exceptuada de acceso a la ciudadanía por daño a intereses públicos</a:t>
          </a:r>
          <a:endParaRPr lang="es-CO" dirty="0"/>
        </a:p>
      </dgm:t>
    </dgm:pt>
    <dgm:pt modelId="{4D384567-9EB2-4008-A98B-BDABF15E23EC}" type="parTrans" cxnId="{973AEA09-EBD5-434C-99D3-6ACE5420A51F}">
      <dgm:prSet/>
      <dgm:spPr/>
      <dgm:t>
        <a:bodyPr/>
        <a:lstStyle/>
        <a:p>
          <a:endParaRPr lang="es-CO"/>
        </a:p>
      </dgm:t>
    </dgm:pt>
    <dgm:pt modelId="{0F519D4A-E7F3-410A-AFC1-66BC94B9E082}" type="sibTrans" cxnId="{973AEA09-EBD5-434C-99D3-6ACE5420A51F}">
      <dgm:prSet/>
      <dgm:spPr/>
      <dgm:t>
        <a:bodyPr/>
        <a:lstStyle/>
        <a:p>
          <a:endParaRPr lang="es-CO"/>
        </a:p>
      </dgm:t>
    </dgm:pt>
    <dgm:pt modelId="{D49EAC15-CC5F-4DF9-B6A4-278113FA9B93}">
      <dgm:prSet phldrT="[Text]"/>
      <dgm:spPr/>
      <dgm:t>
        <a:bodyPr/>
        <a:lstStyle/>
        <a:p>
          <a:r>
            <a:rPr lang="es-CO" dirty="0" smtClean="0"/>
            <a:t>Clasificada</a:t>
          </a:r>
          <a:endParaRPr lang="es-CO" dirty="0"/>
        </a:p>
      </dgm:t>
    </dgm:pt>
    <dgm:pt modelId="{31727594-38B6-4152-9236-CD93AAD33B41}" type="parTrans" cxnId="{98E93A80-8C6D-4E0F-9E91-4CE1C53B7153}">
      <dgm:prSet/>
      <dgm:spPr/>
      <dgm:t>
        <a:bodyPr/>
        <a:lstStyle/>
        <a:p>
          <a:endParaRPr lang="es-CO"/>
        </a:p>
      </dgm:t>
    </dgm:pt>
    <dgm:pt modelId="{FA0C0C2B-DDC3-43B8-BD41-FA149B3C0DDC}" type="sibTrans" cxnId="{98E93A80-8C6D-4E0F-9E91-4CE1C53B7153}">
      <dgm:prSet/>
      <dgm:spPr/>
      <dgm:t>
        <a:bodyPr/>
        <a:lstStyle/>
        <a:p>
          <a:endParaRPr lang="es-CO"/>
        </a:p>
      </dgm:t>
    </dgm:pt>
    <dgm:pt modelId="{8CD24D80-45A9-4022-A4E5-7A42F426B04A}">
      <dgm:prSet phldrT="[Text]"/>
      <dgm:spPr/>
      <dgm:t>
        <a:bodyPr/>
        <a:lstStyle/>
        <a:p>
          <a:r>
            <a:rPr lang="es-CO" b="1" i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Pertenece al ámbito privado, semiprivado o propio de una persona</a:t>
          </a:r>
          <a:endParaRPr lang="es-CO" b="1" i="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EFB66EF-850A-45F6-82E8-20345943B38A}" type="parTrans" cxnId="{05E02FB9-B20E-4899-8D4A-8CAB0B2945EE}">
      <dgm:prSet/>
      <dgm:spPr/>
      <dgm:t>
        <a:bodyPr/>
        <a:lstStyle/>
        <a:p>
          <a:endParaRPr lang="es-CO"/>
        </a:p>
      </dgm:t>
    </dgm:pt>
    <dgm:pt modelId="{D54B2596-3E7F-4FA5-A170-033A493A5F2F}" type="sibTrans" cxnId="{05E02FB9-B20E-4899-8D4A-8CAB0B2945EE}">
      <dgm:prSet/>
      <dgm:spPr/>
      <dgm:t>
        <a:bodyPr/>
        <a:lstStyle/>
        <a:p>
          <a:endParaRPr lang="es-CO"/>
        </a:p>
      </dgm:t>
    </dgm:pt>
    <dgm:pt modelId="{7093B95D-B7A1-4613-BFBA-53B01D5DE097}">
      <dgm:prSet phldrT="[Text]"/>
      <dgm:spPr/>
      <dgm:t>
        <a:bodyPr/>
        <a:lstStyle/>
        <a:p>
          <a:r>
            <a:rPr lang="es-CO" b="1" i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 acceso puede ser negado</a:t>
          </a:r>
          <a:endParaRPr lang="es-CO" b="1" i="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1127898-BE4B-4D3C-87F3-D43DFE787817}" type="parTrans" cxnId="{ABBF04EF-A6E4-404B-AC00-FA22C4B0E10C}">
      <dgm:prSet/>
      <dgm:spPr/>
      <dgm:t>
        <a:bodyPr/>
        <a:lstStyle/>
        <a:p>
          <a:endParaRPr lang="es-CO"/>
        </a:p>
      </dgm:t>
    </dgm:pt>
    <dgm:pt modelId="{D33ABD9F-8BA4-4C48-BAA0-5D4E8B08D9D6}" type="sibTrans" cxnId="{ABBF04EF-A6E4-404B-AC00-FA22C4B0E10C}">
      <dgm:prSet/>
      <dgm:spPr/>
      <dgm:t>
        <a:bodyPr/>
        <a:lstStyle/>
        <a:p>
          <a:endParaRPr lang="es-CO"/>
        </a:p>
      </dgm:t>
    </dgm:pt>
    <dgm:pt modelId="{73517E0C-DEBF-4AF1-8966-45B49CE4938F}">
      <dgm:prSet phldrT="[Text]"/>
      <dgm:spPr/>
      <dgm:t>
        <a:bodyPr/>
        <a:lstStyle/>
        <a:p>
          <a:r>
            <a:rPr lang="es-CO" dirty="0" smtClean="0"/>
            <a:t>Su acceso puede ser restringido</a:t>
          </a:r>
          <a:endParaRPr lang="es-CO" dirty="0"/>
        </a:p>
      </dgm:t>
    </dgm:pt>
    <dgm:pt modelId="{704DBF3C-0B42-4075-82F2-F900F67E56EA}" type="parTrans" cxnId="{E15816DF-3333-4169-9313-3C31A40E5DFD}">
      <dgm:prSet/>
      <dgm:spPr/>
      <dgm:t>
        <a:bodyPr/>
        <a:lstStyle/>
        <a:p>
          <a:endParaRPr lang="es-CO"/>
        </a:p>
      </dgm:t>
    </dgm:pt>
    <dgm:pt modelId="{34C024A0-1652-4C5A-9D69-33F01E9C4A06}" type="sibTrans" cxnId="{E15816DF-3333-4169-9313-3C31A40E5DFD}">
      <dgm:prSet/>
      <dgm:spPr/>
      <dgm:t>
        <a:bodyPr/>
        <a:lstStyle/>
        <a:p>
          <a:endParaRPr lang="es-CO"/>
        </a:p>
      </dgm:t>
    </dgm:pt>
    <dgm:pt modelId="{40008979-B990-4E53-8E56-F6914984DB19}" type="pres">
      <dgm:prSet presAssocID="{CCF798B3-B8D0-4919-A575-91C96F6E472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F89735C0-0F75-47C4-99CF-6BAC9BC43156}" type="pres">
      <dgm:prSet presAssocID="{F6185FE0-99CC-4097-B12E-3C43F1511504}" presName="composite" presStyleCnt="0"/>
      <dgm:spPr/>
    </dgm:pt>
    <dgm:pt modelId="{4FBBDC3E-B88F-47F7-AE31-9007450A09B3}" type="pres">
      <dgm:prSet presAssocID="{F6185FE0-99CC-4097-B12E-3C43F1511504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BA6D72D8-1BA8-46E9-815C-99249C3F58AA}" type="pres">
      <dgm:prSet presAssocID="{F6185FE0-99CC-4097-B12E-3C43F1511504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2C53A3F-AE68-4841-AD33-4AF04633AAD2}" type="pres">
      <dgm:prSet presAssocID="{AC5505B6-ACAE-4119-9E64-5FEDCA71233C}" presName="sp" presStyleCnt="0"/>
      <dgm:spPr/>
    </dgm:pt>
    <dgm:pt modelId="{D6D98BE9-43EF-4AAF-93A3-488148D25734}" type="pres">
      <dgm:prSet presAssocID="{914A1862-DEAD-4796-88A7-67CD79F64B74}" presName="composite" presStyleCnt="0"/>
      <dgm:spPr/>
    </dgm:pt>
    <dgm:pt modelId="{4B17AA66-C411-4CBF-99D1-61A0CF202AFD}" type="pres">
      <dgm:prSet presAssocID="{914A1862-DEAD-4796-88A7-67CD79F64B74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9CC31B29-7BC0-479C-BB21-48E31786CC27}" type="pres">
      <dgm:prSet presAssocID="{914A1862-DEAD-4796-88A7-67CD79F64B74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062A6A6-DE58-4E7F-AD82-62A35D53AD20}" type="pres">
      <dgm:prSet presAssocID="{9D4C3B1E-A62F-4C98-8D17-7DBE8DF2D6A2}" presName="sp" presStyleCnt="0"/>
      <dgm:spPr/>
    </dgm:pt>
    <dgm:pt modelId="{38FB6F04-DC66-4AAC-A8F4-55D75F5D09D6}" type="pres">
      <dgm:prSet presAssocID="{D49EAC15-CC5F-4DF9-B6A4-278113FA9B93}" presName="composite" presStyleCnt="0"/>
      <dgm:spPr/>
    </dgm:pt>
    <dgm:pt modelId="{37FB8738-2DC3-41DD-9B0B-321A41FB50C0}" type="pres">
      <dgm:prSet presAssocID="{D49EAC15-CC5F-4DF9-B6A4-278113FA9B93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95D4709-5DB6-461F-AE29-1F325A359830}" type="pres">
      <dgm:prSet presAssocID="{D49EAC15-CC5F-4DF9-B6A4-278113FA9B9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16C57B6C-77CC-4BB7-BDDD-C1250932D5E2}" type="presOf" srcId="{7093B95D-B7A1-4613-BFBA-53B01D5DE097}" destId="{195D4709-5DB6-461F-AE29-1F325A359830}" srcOrd="0" destOrd="1" presId="urn:microsoft.com/office/officeart/2005/8/layout/chevron2"/>
    <dgm:cxn modelId="{05E02FB9-B20E-4899-8D4A-8CAB0B2945EE}" srcId="{D49EAC15-CC5F-4DF9-B6A4-278113FA9B93}" destId="{8CD24D80-45A9-4022-A4E5-7A42F426B04A}" srcOrd="0" destOrd="0" parTransId="{7EFB66EF-850A-45F6-82E8-20345943B38A}" sibTransId="{D54B2596-3E7F-4FA5-A170-033A493A5F2F}"/>
    <dgm:cxn modelId="{774C0B1F-F61D-41CC-A589-3E214BEE2F47}" srcId="{CCF798B3-B8D0-4919-A575-91C96F6E472C}" destId="{F6185FE0-99CC-4097-B12E-3C43F1511504}" srcOrd="0" destOrd="0" parTransId="{90AB64E8-1E99-4F8B-AD52-79AABD543573}" sibTransId="{AC5505B6-ACAE-4119-9E64-5FEDCA71233C}"/>
    <dgm:cxn modelId="{14187609-21A8-4997-8C01-B1BEA9ADE4CF}" srcId="{F6185FE0-99CC-4097-B12E-3C43F1511504}" destId="{10DFC603-B5A4-409B-963F-9B19C162836C}" srcOrd="1" destOrd="0" parTransId="{764F3955-9353-424F-997B-683D4743F693}" sibTransId="{AEE6F559-AFA7-419C-B81D-69A64126D6F4}"/>
    <dgm:cxn modelId="{BAD80CBA-3EBD-4EEA-8BFE-9AD4D66386B2}" type="presOf" srcId="{D49EAC15-CC5F-4DF9-B6A4-278113FA9B93}" destId="{37FB8738-2DC3-41DD-9B0B-321A41FB50C0}" srcOrd="0" destOrd="0" presId="urn:microsoft.com/office/officeart/2005/8/layout/chevron2"/>
    <dgm:cxn modelId="{BDC31A16-3EC6-4147-A136-FD7A7F7348B7}" type="presOf" srcId="{8CD24D80-45A9-4022-A4E5-7A42F426B04A}" destId="{195D4709-5DB6-461F-AE29-1F325A359830}" srcOrd="0" destOrd="0" presId="urn:microsoft.com/office/officeart/2005/8/layout/chevron2"/>
    <dgm:cxn modelId="{ABBF04EF-A6E4-404B-AC00-FA22C4B0E10C}" srcId="{D49EAC15-CC5F-4DF9-B6A4-278113FA9B93}" destId="{7093B95D-B7A1-4613-BFBA-53B01D5DE097}" srcOrd="1" destOrd="0" parTransId="{01127898-BE4B-4D3C-87F3-D43DFE787817}" sibTransId="{D33ABD9F-8BA4-4C48-BAA0-5D4E8B08D9D6}"/>
    <dgm:cxn modelId="{247EF142-3618-48E6-A610-8E4EDEC2E82A}" srcId="{CCF798B3-B8D0-4919-A575-91C96F6E472C}" destId="{914A1862-DEAD-4796-88A7-67CD79F64B74}" srcOrd="1" destOrd="0" parTransId="{8C694AD1-AA67-45DB-BDB6-2DD6A69C8EE9}" sibTransId="{9D4C3B1E-A62F-4C98-8D17-7DBE8DF2D6A2}"/>
    <dgm:cxn modelId="{DAB3823D-FBD3-4A66-9977-F56A8FA3161A}" type="presOf" srcId="{10DFC603-B5A4-409B-963F-9B19C162836C}" destId="{BA6D72D8-1BA8-46E9-815C-99249C3F58AA}" srcOrd="0" destOrd="1" presId="urn:microsoft.com/office/officeart/2005/8/layout/chevron2"/>
    <dgm:cxn modelId="{E15816DF-3333-4169-9313-3C31A40E5DFD}" srcId="{914A1862-DEAD-4796-88A7-67CD79F64B74}" destId="{73517E0C-DEBF-4AF1-8966-45B49CE4938F}" srcOrd="1" destOrd="0" parTransId="{704DBF3C-0B42-4075-82F2-F900F67E56EA}" sibTransId="{34C024A0-1652-4C5A-9D69-33F01E9C4A06}"/>
    <dgm:cxn modelId="{189C2AED-2C3E-4884-A5E0-3B3AFC0A8E84}" type="presOf" srcId="{914A1862-DEAD-4796-88A7-67CD79F64B74}" destId="{4B17AA66-C411-4CBF-99D1-61A0CF202AFD}" srcOrd="0" destOrd="0" presId="urn:microsoft.com/office/officeart/2005/8/layout/chevron2"/>
    <dgm:cxn modelId="{973AEA09-EBD5-434C-99D3-6ACE5420A51F}" srcId="{914A1862-DEAD-4796-88A7-67CD79F64B74}" destId="{9F5C12DB-1F2C-4342-BCA4-93E4224078E1}" srcOrd="0" destOrd="0" parTransId="{4D384567-9EB2-4008-A98B-BDABF15E23EC}" sibTransId="{0F519D4A-E7F3-410A-AFC1-66BC94B9E082}"/>
    <dgm:cxn modelId="{52184BB2-1B06-40A8-96BB-0D6A1FD47A5E}" type="presOf" srcId="{CCF798B3-B8D0-4919-A575-91C96F6E472C}" destId="{40008979-B990-4E53-8E56-F6914984DB19}" srcOrd="0" destOrd="0" presId="urn:microsoft.com/office/officeart/2005/8/layout/chevron2"/>
    <dgm:cxn modelId="{98E93A80-8C6D-4E0F-9E91-4CE1C53B7153}" srcId="{CCF798B3-B8D0-4919-A575-91C96F6E472C}" destId="{D49EAC15-CC5F-4DF9-B6A4-278113FA9B93}" srcOrd="2" destOrd="0" parTransId="{31727594-38B6-4152-9236-CD93AAD33B41}" sibTransId="{FA0C0C2B-DDC3-43B8-BD41-FA149B3C0DDC}"/>
    <dgm:cxn modelId="{9547088E-D109-41BE-9508-8E69BE4920D3}" type="presOf" srcId="{74953A24-4141-42BE-8FAD-D79BC1FA4715}" destId="{BA6D72D8-1BA8-46E9-815C-99249C3F58AA}" srcOrd="0" destOrd="0" presId="urn:microsoft.com/office/officeart/2005/8/layout/chevron2"/>
    <dgm:cxn modelId="{3BA06DAD-7829-4C0D-8948-684F218190C2}" type="presOf" srcId="{9F5C12DB-1F2C-4342-BCA4-93E4224078E1}" destId="{9CC31B29-7BC0-479C-BB21-48E31786CC27}" srcOrd="0" destOrd="0" presId="urn:microsoft.com/office/officeart/2005/8/layout/chevron2"/>
    <dgm:cxn modelId="{D3E6D13E-E32A-49B0-A8B7-44673B7F3FDD}" type="presOf" srcId="{F6185FE0-99CC-4097-B12E-3C43F1511504}" destId="{4FBBDC3E-B88F-47F7-AE31-9007450A09B3}" srcOrd="0" destOrd="0" presId="urn:microsoft.com/office/officeart/2005/8/layout/chevron2"/>
    <dgm:cxn modelId="{FC6C8F12-75D2-45A2-AAF5-B5921E6A462D}" type="presOf" srcId="{73517E0C-DEBF-4AF1-8966-45B49CE4938F}" destId="{9CC31B29-7BC0-479C-BB21-48E31786CC27}" srcOrd="0" destOrd="1" presId="urn:microsoft.com/office/officeart/2005/8/layout/chevron2"/>
    <dgm:cxn modelId="{72B98964-E135-4DBD-8DD6-58674597CA5A}" srcId="{F6185FE0-99CC-4097-B12E-3C43F1511504}" destId="{74953A24-4141-42BE-8FAD-D79BC1FA4715}" srcOrd="0" destOrd="0" parTransId="{3226CDD6-BBD1-44F7-8C3E-2700A5B1C284}" sibTransId="{3A596102-4732-40DF-A4FA-AB2349DC90C7}"/>
    <dgm:cxn modelId="{DE13ADB0-B905-404C-B57C-B5D9A4D206A3}" type="presParOf" srcId="{40008979-B990-4E53-8E56-F6914984DB19}" destId="{F89735C0-0F75-47C4-99CF-6BAC9BC43156}" srcOrd="0" destOrd="0" presId="urn:microsoft.com/office/officeart/2005/8/layout/chevron2"/>
    <dgm:cxn modelId="{ABEB7606-C091-46EF-9D63-0E21BBB18652}" type="presParOf" srcId="{F89735C0-0F75-47C4-99CF-6BAC9BC43156}" destId="{4FBBDC3E-B88F-47F7-AE31-9007450A09B3}" srcOrd="0" destOrd="0" presId="urn:microsoft.com/office/officeart/2005/8/layout/chevron2"/>
    <dgm:cxn modelId="{BE7365AB-14AE-4A41-8DBA-2515C79782F6}" type="presParOf" srcId="{F89735C0-0F75-47C4-99CF-6BAC9BC43156}" destId="{BA6D72D8-1BA8-46E9-815C-99249C3F58AA}" srcOrd="1" destOrd="0" presId="urn:microsoft.com/office/officeart/2005/8/layout/chevron2"/>
    <dgm:cxn modelId="{746F7822-AC89-4382-A4DA-46808E9B4F50}" type="presParOf" srcId="{40008979-B990-4E53-8E56-F6914984DB19}" destId="{62C53A3F-AE68-4841-AD33-4AF04633AAD2}" srcOrd="1" destOrd="0" presId="urn:microsoft.com/office/officeart/2005/8/layout/chevron2"/>
    <dgm:cxn modelId="{AB4AC6A2-15F0-4DD1-BA22-12076EBD7DEB}" type="presParOf" srcId="{40008979-B990-4E53-8E56-F6914984DB19}" destId="{D6D98BE9-43EF-4AAF-93A3-488148D25734}" srcOrd="2" destOrd="0" presId="urn:microsoft.com/office/officeart/2005/8/layout/chevron2"/>
    <dgm:cxn modelId="{F2BF473A-DD13-41AD-A9E7-7DD763350B79}" type="presParOf" srcId="{D6D98BE9-43EF-4AAF-93A3-488148D25734}" destId="{4B17AA66-C411-4CBF-99D1-61A0CF202AFD}" srcOrd="0" destOrd="0" presId="urn:microsoft.com/office/officeart/2005/8/layout/chevron2"/>
    <dgm:cxn modelId="{6F30262F-A35C-467A-BE46-3DA1705D9DC4}" type="presParOf" srcId="{D6D98BE9-43EF-4AAF-93A3-488148D25734}" destId="{9CC31B29-7BC0-479C-BB21-48E31786CC27}" srcOrd="1" destOrd="0" presId="urn:microsoft.com/office/officeart/2005/8/layout/chevron2"/>
    <dgm:cxn modelId="{17BE8293-A2E5-469E-8105-7089E792595B}" type="presParOf" srcId="{40008979-B990-4E53-8E56-F6914984DB19}" destId="{0062A6A6-DE58-4E7F-AD82-62A35D53AD20}" srcOrd="3" destOrd="0" presId="urn:microsoft.com/office/officeart/2005/8/layout/chevron2"/>
    <dgm:cxn modelId="{CDD40441-4877-4E00-A319-38C03A13C3BB}" type="presParOf" srcId="{40008979-B990-4E53-8E56-F6914984DB19}" destId="{38FB6F04-DC66-4AAC-A8F4-55D75F5D09D6}" srcOrd="4" destOrd="0" presId="urn:microsoft.com/office/officeart/2005/8/layout/chevron2"/>
    <dgm:cxn modelId="{8B51831D-08D5-438F-B658-042D17DFCF4C}" type="presParOf" srcId="{38FB6F04-DC66-4AAC-A8F4-55D75F5D09D6}" destId="{37FB8738-2DC3-41DD-9B0B-321A41FB50C0}" srcOrd="0" destOrd="0" presId="urn:microsoft.com/office/officeart/2005/8/layout/chevron2"/>
    <dgm:cxn modelId="{F7BC575A-F097-4C06-B3FA-2652D83CADAD}" type="presParOf" srcId="{38FB6F04-DC66-4AAC-A8F4-55D75F5D09D6}" destId="{195D4709-5DB6-461F-AE29-1F325A35983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DFD476-5600-4133-8101-EFD537B2AF47}" type="datetimeFigureOut">
              <a:rPr lang="es-CO" smtClean="0"/>
              <a:t>17/10/2017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F6E90-FBA6-4026-B9A5-7C9C700441F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8206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hape 144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/>
          <a:p>
            <a:r>
              <a:rPr lang="es-CO" altLang="es-CO" smtClean="0">
                <a:latin typeface="Arial" panose="020B0604020202020204" pitchFamily="34" charset="0"/>
                <a:sym typeface="Calibri" panose="020F0502020204030204" pitchFamily="34" charset="0"/>
              </a:rPr>
              <a:t>Protección de datos de menores</a:t>
            </a:r>
          </a:p>
          <a:p>
            <a:endParaRPr lang="es-CO" altLang="es-CO" smtClean="0">
              <a:latin typeface="Arial" panose="020B0604020202020204" pitchFamily="34" charset="0"/>
              <a:sym typeface="Calibri" panose="020F0502020204030204" pitchFamily="34" charset="0"/>
            </a:endParaRPr>
          </a:p>
          <a:p>
            <a:r>
              <a:rPr lang="es-CO" altLang="es-CO" smtClean="0">
                <a:latin typeface="Arial" panose="020B0604020202020204" pitchFamily="34" charset="0"/>
                <a:sym typeface="Calibri" panose="020F0502020204030204" pitchFamily="34" charset="0"/>
              </a:rPr>
              <a:t>Categoría especial de datos personal</a:t>
            </a:r>
          </a:p>
          <a:p>
            <a:r>
              <a:rPr lang="es-CO" altLang="es-CO" smtClean="0">
                <a:latin typeface="Arial" panose="020B0604020202020204" pitchFamily="34" charset="0"/>
                <a:sym typeface="Calibri" panose="020F0502020204030204" pitchFamily="34" charset="0"/>
              </a:rPr>
              <a:t>Características de la autorización</a:t>
            </a:r>
          </a:p>
          <a:p>
            <a:endParaRPr lang="es-CO" altLang="es-CO" smtClean="0">
              <a:latin typeface="Arial" panose="020B0604020202020204" pitchFamily="34" charset="0"/>
              <a:sym typeface="Calibri" panose="020F0502020204030204" pitchFamily="34" charset="0"/>
            </a:endParaRPr>
          </a:p>
          <a:p>
            <a:r>
              <a:rPr lang="es-CO" altLang="es-CO" smtClean="0">
                <a:latin typeface="Arial" panose="020B0604020202020204" pitchFamily="34" charset="0"/>
                <a:sym typeface="Calibri" panose="020F0502020204030204" pitchFamily="34" charset="0"/>
              </a:rPr>
              <a:t>Video nuevo</a:t>
            </a:r>
          </a:p>
          <a:p>
            <a:pPr>
              <a:spcBef>
                <a:spcPct val="0"/>
              </a:spcBef>
            </a:pPr>
            <a:endParaRPr lang="es-CO" altLang="es-CO" smtClean="0">
              <a:latin typeface="Arial" panose="020B0604020202020204" pitchFamily="34" charset="0"/>
            </a:endParaRPr>
          </a:p>
        </p:txBody>
      </p:sp>
      <p:sp>
        <p:nvSpPr>
          <p:cNvPr id="67587" name="Shape 145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round/>
          </a:ln>
        </p:spPr>
      </p:sp>
    </p:spTree>
    <p:extLst>
      <p:ext uri="{BB962C8B-B14F-4D97-AF65-F5344CB8AC3E}">
        <p14:creationId xmlns:p14="http://schemas.microsoft.com/office/powerpoint/2010/main" val="1761745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6 Imagen" descr="ESCUDITO PARA EMP VINCULADAS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62263" y="0"/>
            <a:ext cx="628173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7769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2683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6722B-9603-4E1E-BECF-A2CD2592CBFC}" type="datetime1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17/10/2017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6FDF9-36FE-452A-B7AF-3CC6D9CFFFBC}" type="slidenum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072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75718-C358-4357-845B-BE0F47CA0252}" type="datetime1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17/10/2017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56E20-09A1-4539-AD42-358309F38463}" type="slidenum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936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A2F3D-7E4A-4B2B-8B11-7EC75E1A8BAE}" type="datetime1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17/10/2017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9A535-7E97-4710-B189-76C2EECCA96A}" type="slidenum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320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5B218-196B-4D25-8828-3D959C76A61F}" type="datetime1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17/10/2017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2856F-0B8E-4B1D-9FFF-AB1895785286}" type="slidenum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084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A44BD-C79F-4285-8D7E-CB94565554F5}" type="datetime1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17/10/2017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8B0D7-64C3-4E26-9987-4CB5CF89AB22}" type="slidenum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777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dirty="0" smtClean="0"/>
              <a:t>Haga clic en el icono para agregar una imagen</a:t>
            </a:r>
            <a:endParaRPr lang="es-CO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3F506-10DF-4F17-BAB5-680C4AD7ADC9}" type="datetime1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17/10/2017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13164-8320-4FF9-9577-13D6D296E476}" type="slidenum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18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FDF5D-592C-40FC-99E9-ABFC0648EB8A}" type="datetimeFigureOut">
              <a:rPr lang="es-CR"/>
              <a:pPr>
                <a:defRPr/>
              </a:pPr>
              <a:t>17/10/2017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5AFEF-C3D2-46B7-A490-7D8B274EFDC1}" type="slidenum">
              <a:rPr lang="es-CR" altLang="es-CO"/>
              <a:pPr>
                <a:defRPr/>
              </a:pPr>
              <a:t>‹Nº›</a:t>
            </a:fld>
            <a:endParaRPr lang="es-CR" altLang="es-CO"/>
          </a:p>
        </p:txBody>
      </p:sp>
    </p:spTree>
    <p:extLst>
      <p:ext uri="{BB962C8B-B14F-4D97-AF65-F5344CB8AC3E}">
        <p14:creationId xmlns:p14="http://schemas.microsoft.com/office/powerpoint/2010/main" val="3931979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CO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E2E14969-82EC-415D-978B-94AC1458E0C2}" type="datetime1">
              <a:rPr lang="es-CO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17/10/2017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EBDCD45E-7B54-4504-9A9F-56C6FEDB6E90}" type="slidenum">
              <a:rPr lang="es-CO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281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6 CuadroTexto"/>
          <p:cNvSpPr txBox="1">
            <a:spLocks noChangeArrowheads="1"/>
          </p:cNvSpPr>
          <p:nvPr/>
        </p:nvSpPr>
        <p:spPr bwMode="auto">
          <a:xfrm>
            <a:off x="1000125" y="4429125"/>
            <a:ext cx="521493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CO" sz="6000" b="1" dirty="0">
                <a:solidFill>
                  <a:prstClr val="white"/>
                </a:solidFill>
                <a:latin typeface="Futura Std Book" pitchFamily="34" charset="0"/>
              </a:rPr>
              <a:t>Título</a:t>
            </a:r>
          </a:p>
        </p:txBody>
      </p:sp>
      <p:sp>
        <p:nvSpPr>
          <p:cNvPr id="4100" name="13 CuadroTexto"/>
          <p:cNvSpPr txBox="1">
            <a:spLocks noChangeArrowheads="1"/>
          </p:cNvSpPr>
          <p:nvPr/>
        </p:nvSpPr>
        <p:spPr bwMode="auto">
          <a:xfrm>
            <a:off x="683568" y="2978949"/>
            <a:ext cx="777686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CO" sz="2800" b="1" dirty="0" smtClean="0">
                <a:solidFill>
                  <a:srgbClr val="002B82"/>
                </a:solidFill>
                <a:latin typeface="Futura Std Book" pitchFamily="34" charset="0"/>
              </a:rPr>
              <a:t>Régimen de protección de datos personales  en Colombia – Capacitación OTI</a:t>
            </a:r>
            <a:endParaRPr lang="es-CO" sz="2800" b="1" dirty="0">
              <a:solidFill>
                <a:srgbClr val="002B82"/>
              </a:solidFill>
              <a:latin typeface="Futura Std Book" pitchFamily="34" charset="0"/>
            </a:endParaRPr>
          </a:p>
        </p:txBody>
      </p:sp>
      <p:sp>
        <p:nvSpPr>
          <p:cNvPr id="4101" name="14 CuadroTexto"/>
          <p:cNvSpPr txBox="1">
            <a:spLocks noChangeArrowheads="1"/>
          </p:cNvSpPr>
          <p:nvPr/>
        </p:nvSpPr>
        <p:spPr bwMode="auto">
          <a:xfrm>
            <a:off x="2571750" y="4805363"/>
            <a:ext cx="567265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s-CO" sz="1600" dirty="0" smtClean="0">
                <a:solidFill>
                  <a:srgbClr val="002B82"/>
                </a:solidFill>
                <a:latin typeface="Futura Std Medium" pitchFamily="34" charset="0"/>
              </a:rPr>
              <a:t>Carlos Enrique Salazar Muñoz.</a:t>
            </a:r>
            <a:endParaRPr lang="es-CO" sz="1600" dirty="0">
              <a:solidFill>
                <a:srgbClr val="002B82"/>
              </a:solidFill>
              <a:latin typeface="Futura Std Medium" pitchFamily="34" charset="0"/>
            </a:endParaRPr>
          </a:p>
          <a:p>
            <a:pPr algn="r" eaLnBrk="1" hangingPunct="1"/>
            <a:r>
              <a:rPr lang="es-CO" sz="1600" b="1" dirty="0" smtClean="0">
                <a:solidFill>
                  <a:srgbClr val="002B82"/>
                </a:solidFill>
                <a:latin typeface="Futura Std Medium" pitchFamily="34" charset="0"/>
              </a:rPr>
              <a:t>Director de Investigaciones de</a:t>
            </a:r>
            <a:endParaRPr lang="es-CO" sz="1600" b="1" dirty="0">
              <a:solidFill>
                <a:srgbClr val="002B82"/>
              </a:solidFill>
              <a:latin typeface="Futura Std Medium" pitchFamily="34" charset="0"/>
            </a:endParaRPr>
          </a:p>
          <a:p>
            <a:pPr algn="r" eaLnBrk="1" hangingPunct="1"/>
            <a:r>
              <a:rPr lang="es-CO" sz="1600" b="1" dirty="0">
                <a:solidFill>
                  <a:srgbClr val="002B82"/>
                </a:solidFill>
                <a:latin typeface="Futura Std Medium" pitchFamily="34" charset="0"/>
              </a:rPr>
              <a:t>Protección de Datos Personales </a:t>
            </a:r>
          </a:p>
        </p:txBody>
      </p:sp>
    </p:spTree>
    <p:extLst>
      <p:ext uri="{BB962C8B-B14F-4D97-AF65-F5344CB8AC3E}">
        <p14:creationId xmlns:p14="http://schemas.microsoft.com/office/powerpoint/2010/main" val="340547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71525"/>
            <a:ext cx="9144000" cy="515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563" name="Shape 147"/>
          <p:cNvSpPr txBox="1">
            <a:spLocks noChangeArrowheads="1"/>
          </p:cNvSpPr>
          <p:nvPr/>
        </p:nvSpPr>
        <p:spPr bwMode="auto">
          <a:xfrm>
            <a:off x="1136650" y="1096963"/>
            <a:ext cx="713740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SzPct val="25000"/>
              <a:buFontTx/>
              <a:buNone/>
            </a:pPr>
            <a:r>
              <a:rPr lang="es-ES" altLang="es-CO" sz="2800">
                <a:solidFill>
                  <a:srgbClr val="002B82"/>
                </a:solidFill>
                <a:latin typeface="Carme" charset="0"/>
                <a:ea typeface="Carme" charset="0"/>
                <a:cs typeface="Carme" charset="0"/>
                <a:sym typeface="Calibri" panose="020F0502020204030204" pitchFamily="34" charset="0"/>
              </a:rPr>
              <a:t>Protección de datos de menores</a:t>
            </a:r>
          </a:p>
          <a:p>
            <a:pPr algn="ctr">
              <a:spcBef>
                <a:spcPct val="0"/>
              </a:spcBef>
              <a:buSzPct val="25000"/>
              <a:buFontTx/>
              <a:buNone/>
            </a:pPr>
            <a:endParaRPr lang="es-CO" altLang="es-CO" sz="2800">
              <a:solidFill>
                <a:srgbClr val="002B82"/>
              </a:solidFill>
              <a:latin typeface="Carme" charset="0"/>
              <a:ea typeface="Carme" charset="0"/>
              <a:cs typeface="Carme" charset="0"/>
              <a:sym typeface="Calibri" panose="020F0502020204030204" pitchFamily="34" charset="0"/>
            </a:endParaRPr>
          </a:p>
          <a:p>
            <a:pPr algn="ctr">
              <a:spcBef>
                <a:spcPct val="0"/>
              </a:spcBef>
              <a:buSzPct val="25000"/>
              <a:buFontTx/>
              <a:buNone/>
            </a:pPr>
            <a:endParaRPr lang="es-CO" altLang="es-CO" sz="2000">
              <a:solidFill>
                <a:srgbClr val="002B82"/>
              </a:solidFill>
              <a:latin typeface="Carme" charset="0"/>
              <a:ea typeface="Carme" charset="0"/>
              <a:cs typeface="Carme" charset="0"/>
              <a:sym typeface="Calibri" panose="020F0502020204030204" pitchFamily="34" charset="0"/>
            </a:endParaRPr>
          </a:p>
        </p:txBody>
      </p:sp>
      <p:sp>
        <p:nvSpPr>
          <p:cNvPr id="66564" name="CuadroTexto 1"/>
          <p:cNvSpPr txBox="1">
            <a:spLocks noChangeArrowheads="1"/>
          </p:cNvSpPr>
          <p:nvPr/>
        </p:nvSpPr>
        <p:spPr bwMode="auto">
          <a:xfrm>
            <a:off x="798513" y="5992813"/>
            <a:ext cx="30099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CO" altLang="es-CO" sz="1100">
                <a:latin typeface="Century Gothic" panose="020B0502020202020204" pitchFamily="34" charset="0"/>
              </a:rPr>
              <a:t>Imagen tomada de: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CO" altLang="es-CO" sz="1100">
                <a:latin typeface="Century Gothic" panose="020B0502020202020204" pitchFamily="34" charset="0"/>
              </a:rPr>
              <a:t>http://consultingintegral.es/menores-de-edad/</a:t>
            </a:r>
          </a:p>
        </p:txBody>
      </p:sp>
    </p:spTree>
    <p:extLst>
      <p:ext uri="{BB962C8B-B14F-4D97-AF65-F5344CB8AC3E}">
        <p14:creationId xmlns:p14="http://schemas.microsoft.com/office/powerpoint/2010/main" val="227719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899592" y="-171400"/>
            <a:ext cx="8085584" cy="1512168"/>
          </a:xfrm>
        </p:spPr>
        <p:txBody>
          <a:bodyPr>
            <a:noAutofit/>
          </a:bodyPr>
          <a:lstStyle/>
          <a:p>
            <a:pPr lvl="0"/>
            <a:r>
              <a:rPr lang="es-E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800" b="1" u="sng" dirty="0" smtClean="0">
                <a:solidFill>
                  <a:schemeClr val="tx2"/>
                </a:solidFill>
                <a:latin typeface="Futura Std Book"/>
              </a:rPr>
              <a:t>Regulación en </a:t>
            </a:r>
            <a:br>
              <a:rPr lang="es-ES" sz="2800" b="1" u="sng" dirty="0" smtClean="0">
                <a:solidFill>
                  <a:schemeClr val="tx2"/>
                </a:solidFill>
                <a:latin typeface="Futura Std Book"/>
              </a:rPr>
            </a:br>
            <a:r>
              <a:rPr lang="es-ES" sz="2800" b="1" u="sng" dirty="0" smtClean="0">
                <a:solidFill>
                  <a:schemeClr val="tx2"/>
                </a:solidFill>
                <a:latin typeface="Futura Std Book"/>
              </a:rPr>
              <a:t>materia </a:t>
            </a:r>
            <a:r>
              <a:rPr lang="es-ES" sz="2800" b="1" u="sng" dirty="0">
                <a:solidFill>
                  <a:schemeClr val="tx2"/>
                </a:solidFill>
                <a:latin typeface="Futura Std Book"/>
              </a:rPr>
              <a:t>de hábeas data</a:t>
            </a:r>
            <a:r>
              <a:rPr lang="es-CO" sz="2800" b="1" u="sng" dirty="0">
                <a:solidFill>
                  <a:schemeClr val="tx2"/>
                </a:solidFill>
                <a:latin typeface="Futura Std Book"/>
              </a:rPr>
              <a:t/>
            </a:r>
            <a:br>
              <a:rPr lang="es-CO" sz="2800" b="1" u="sng" dirty="0">
                <a:solidFill>
                  <a:schemeClr val="tx2"/>
                </a:solidFill>
                <a:latin typeface="Futura Std Book"/>
              </a:rPr>
            </a:br>
            <a:endParaRPr lang="es-CO" sz="2800" u="sng" dirty="0">
              <a:solidFill>
                <a:schemeClr val="tx2"/>
              </a:solidFill>
              <a:latin typeface="Futura Std Book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0" y="2060848"/>
            <a:ext cx="8229600" cy="406531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lvl="6"/>
            <a:endParaRPr lang="es-CO" dirty="0" smtClean="0"/>
          </a:p>
          <a:p>
            <a:pPr marL="2743200" lvl="6" indent="0">
              <a:buNone/>
            </a:pPr>
            <a:endParaRPr lang="es-CO" dirty="0"/>
          </a:p>
          <a:p>
            <a:pPr marL="2743200" lvl="6" indent="0">
              <a:buNone/>
            </a:pPr>
            <a:endParaRPr lang="es-CO" dirty="0" smtClean="0"/>
          </a:p>
        </p:txBody>
      </p:sp>
      <p:graphicFrame>
        <p:nvGraphicFramePr>
          <p:cNvPr id="5" name="11 Diagrama"/>
          <p:cNvGraphicFramePr/>
          <p:nvPr>
            <p:extLst/>
          </p:nvPr>
        </p:nvGraphicFramePr>
        <p:xfrm>
          <a:off x="611560" y="1700808"/>
          <a:ext cx="8208912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0554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9 Rectángulo"/>
          <p:cNvSpPr/>
          <p:nvPr/>
        </p:nvSpPr>
        <p:spPr>
          <a:xfrm>
            <a:off x="467544" y="2865130"/>
            <a:ext cx="85011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R" sz="4000" b="1" dirty="0" smtClean="0">
                <a:solidFill>
                  <a:srgbClr val="002060"/>
                </a:solidFill>
              </a:rPr>
              <a:t>Ley 1581 de 2012</a:t>
            </a:r>
            <a:endParaRPr lang="es-ES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7471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4 Marcador de fecha"/>
          <p:cNvSpPr txBox="1">
            <a:spLocks/>
          </p:cNvSpPr>
          <p:nvPr/>
        </p:nvSpPr>
        <p:spPr bwMode="auto">
          <a:xfrm>
            <a:off x="457200" y="62865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CO" altLang="es-CO" sz="800" b="0">
              <a:solidFill>
                <a:srgbClr val="FFFFFF"/>
              </a:solidFill>
              <a:latin typeface="Futura Std Medium"/>
              <a:cs typeface="Arial" panose="020B0604020202020204" pitchFamily="34" charset="0"/>
            </a:endParaRPr>
          </a:p>
        </p:txBody>
      </p:sp>
      <p:sp>
        <p:nvSpPr>
          <p:cNvPr id="61443" name="5 Marcador de número de diapositiva"/>
          <p:cNvSpPr txBox="1">
            <a:spLocks/>
          </p:cNvSpPr>
          <p:nvPr/>
        </p:nvSpPr>
        <p:spPr bwMode="auto">
          <a:xfrm>
            <a:off x="3786188" y="62865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87F0FBC-577E-42FD-9775-8A836FAC80EB}" type="slidenum">
              <a:rPr lang="es-CO" altLang="es-CO" sz="800" b="0">
                <a:solidFill>
                  <a:srgbClr val="FFFFFF"/>
                </a:solidFill>
                <a:latin typeface="Futura Std Medium"/>
                <a:cs typeface="Arial" panose="020B060402020202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s-CO" altLang="es-CO" sz="800" b="0">
              <a:solidFill>
                <a:srgbClr val="FFFFFF"/>
              </a:solidFill>
              <a:latin typeface="Futura Std Medium"/>
              <a:cs typeface="Arial" panose="020B0604020202020204" pitchFamily="34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684213" y="631825"/>
            <a:ext cx="8229600" cy="67945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s-ES_tradnl" sz="2800" u="sng" dirty="0">
                <a:solidFill>
                  <a:srgbClr val="002B82"/>
                </a:solidFill>
                <a:latin typeface="Futura Std Book" pitchFamily="34" charset="0"/>
                <a:ea typeface="+mn-ea"/>
                <a:cs typeface="Arial" charset="0"/>
              </a:rPr>
              <a:t>Ámbito de aplicación</a:t>
            </a:r>
            <a:r>
              <a:rPr lang="es-CR" sz="2800" u="sng" dirty="0">
                <a:solidFill>
                  <a:srgbClr val="002B82"/>
                </a:solidFill>
                <a:latin typeface="Futura Std Book" pitchFamily="34" charset="0"/>
                <a:ea typeface="+mn-ea"/>
                <a:cs typeface="Arial" charset="0"/>
              </a:rPr>
              <a:t/>
            </a:r>
            <a:br>
              <a:rPr lang="es-CR" sz="2800" u="sng" dirty="0">
                <a:solidFill>
                  <a:srgbClr val="002B82"/>
                </a:solidFill>
                <a:latin typeface="Futura Std Book" pitchFamily="34" charset="0"/>
                <a:ea typeface="+mn-ea"/>
                <a:cs typeface="Arial" charset="0"/>
              </a:rPr>
            </a:br>
            <a:r>
              <a:rPr lang="es-ES_tradnl" sz="2800" u="sng" dirty="0">
                <a:solidFill>
                  <a:srgbClr val="002B82"/>
                </a:solidFill>
                <a:latin typeface="Futura Std Book" pitchFamily="34" charset="0"/>
                <a:ea typeface="+mn-ea"/>
                <a:cs typeface="Arial" charset="0"/>
              </a:rPr>
              <a:t/>
            </a:r>
            <a:br>
              <a:rPr lang="es-ES_tradnl" sz="2800" u="sng" dirty="0">
                <a:solidFill>
                  <a:srgbClr val="002B82"/>
                </a:solidFill>
                <a:latin typeface="Futura Std Book" pitchFamily="34" charset="0"/>
                <a:ea typeface="+mn-ea"/>
                <a:cs typeface="Arial" charset="0"/>
              </a:rPr>
            </a:br>
            <a:endParaRPr lang="en-US" sz="2800" u="sng" dirty="0">
              <a:solidFill>
                <a:srgbClr val="002B82"/>
              </a:solidFill>
              <a:latin typeface="Futura Std Book" pitchFamily="34" charset="0"/>
              <a:ea typeface="+mn-ea"/>
              <a:cs typeface="Arial" charset="0"/>
            </a:endParaRPr>
          </a:p>
        </p:txBody>
      </p:sp>
      <p:sp>
        <p:nvSpPr>
          <p:cNvPr id="10" name="3 Marcador de contenido"/>
          <p:cNvSpPr txBox="1">
            <a:spLocks/>
          </p:cNvSpPr>
          <p:nvPr/>
        </p:nvSpPr>
        <p:spPr>
          <a:xfrm>
            <a:off x="539750" y="1989138"/>
            <a:ext cx="8208963" cy="3097212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sz="2800" b="0" dirty="0">
                <a:solidFill>
                  <a:srgbClr val="002B82"/>
                </a:solidFill>
                <a:latin typeface="Futura Std Book" pitchFamily="34" charset="0"/>
                <a:cs typeface="Arial" charset="0"/>
              </a:rPr>
              <a:t>La ley se aplica al tratamiento de datos personales efectuado por entidades </a:t>
            </a:r>
            <a:r>
              <a:rPr lang="es-MX" sz="2800" dirty="0">
                <a:solidFill>
                  <a:srgbClr val="FF0000"/>
                </a:solidFill>
                <a:latin typeface="Futura Std Book" pitchFamily="34" charset="0"/>
                <a:cs typeface="Arial" charset="0"/>
              </a:rPr>
              <a:t>públicas</a:t>
            </a:r>
            <a:r>
              <a:rPr lang="es-MX" sz="2800" dirty="0">
                <a:solidFill>
                  <a:srgbClr val="002B82"/>
                </a:solidFill>
                <a:latin typeface="Futura Std Book" pitchFamily="34" charset="0"/>
                <a:cs typeface="Arial" charset="0"/>
              </a:rPr>
              <a:t> </a:t>
            </a:r>
            <a:r>
              <a:rPr lang="es-MX" sz="2800" b="0" dirty="0">
                <a:solidFill>
                  <a:srgbClr val="002B82"/>
                </a:solidFill>
                <a:latin typeface="Futura Std Book" pitchFamily="34" charset="0"/>
                <a:cs typeface="Arial" charset="0"/>
              </a:rPr>
              <a:t>o</a:t>
            </a:r>
            <a:r>
              <a:rPr lang="es-MX" sz="2800" dirty="0">
                <a:solidFill>
                  <a:srgbClr val="002B82"/>
                </a:solidFill>
                <a:latin typeface="Futura Std Book" pitchFamily="34" charset="0"/>
                <a:cs typeface="Arial" charset="0"/>
              </a:rPr>
              <a:t> </a:t>
            </a:r>
            <a:r>
              <a:rPr lang="es-MX" sz="2800" dirty="0">
                <a:solidFill>
                  <a:srgbClr val="FF0000"/>
                </a:solidFill>
                <a:latin typeface="Futura Std Book" pitchFamily="34" charset="0"/>
                <a:cs typeface="Arial" charset="0"/>
              </a:rPr>
              <a:t>privadas</a:t>
            </a:r>
            <a:r>
              <a:rPr lang="es-MX" sz="2800" b="0" dirty="0">
                <a:solidFill>
                  <a:srgbClr val="002B82"/>
                </a:solidFill>
                <a:latin typeface="Futura Std Book" pitchFamily="34" charset="0"/>
                <a:cs typeface="Arial" charset="0"/>
              </a:rPr>
              <a:t>, dentro del país o cuando el Responsable o Encargado no establecido en territorio nacional le sea aplicable la legislación colombiana en virtud de normas y tratados internacionales.</a:t>
            </a:r>
            <a:endParaRPr lang="es-CR" sz="2800" b="0" dirty="0">
              <a:solidFill>
                <a:srgbClr val="002B82"/>
              </a:solidFill>
              <a:latin typeface="Futura Std Book" pitchFamily="34" charset="0"/>
              <a:cs typeface="Arial" charset="0"/>
            </a:endParaRPr>
          </a:p>
          <a:p>
            <a:pPr>
              <a:defRPr/>
            </a:pPr>
            <a:endParaRPr lang="es-CR" b="0" dirty="0">
              <a:solidFill>
                <a:prstClr val="black"/>
              </a:solidFill>
            </a:endParaRPr>
          </a:p>
        </p:txBody>
      </p:sp>
      <p:sp>
        <p:nvSpPr>
          <p:cNvPr id="61446" name="3 Marcador de número de diapositiva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s-CO" altLang="es-CO" sz="1800" b="0">
              <a:solidFill>
                <a:srgbClr val="000000"/>
              </a:solidFill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49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4 Marcador de fecha"/>
          <p:cNvSpPr txBox="1">
            <a:spLocks/>
          </p:cNvSpPr>
          <p:nvPr/>
        </p:nvSpPr>
        <p:spPr bwMode="auto">
          <a:xfrm>
            <a:off x="457200" y="6286500"/>
            <a:ext cx="213360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fld id="{6F98B65D-2954-43A2-9676-C41EE7939412}" type="datetime1">
              <a:rPr lang="es-CO" sz="800">
                <a:solidFill>
                  <a:prstClr val="white"/>
                </a:solidFill>
                <a:latin typeface="Futura Std Medium" pitchFamily="34" charset="0"/>
              </a:rPr>
              <a:pPr>
                <a:defRPr/>
              </a:pPr>
              <a:t>17/10/2017</a:t>
            </a:fld>
            <a:endParaRPr lang="es-CO" sz="800" dirty="0">
              <a:solidFill>
                <a:prstClr val="white"/>
              </a:solidFill>
              <a:latin typeface="Futura Std Medium" pitchFamily="34" charset="0"/>
            </a:endParaRPr>
          </a:p>
        </p:txBody>
      </p:sp>
      <p:sp>
        <p:nvSpPr>
          <p:cNvPr id="8" name="5 Marcador de número de diapositiva"/>
          <p:cNvSpPr txBox="1">
            <a:spLocks/>
          </p:cNvSpPr>
          <p:nvPr/>
        </p:nvSpPr>
        <p:spPr bwMode="auto">
          <a:xfrm>
            <a:off x="3786188" y="6286500"/>
            <a:ext cx="213360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fld id="{3B3FCB3D-3926-4EA7-A6A7-56008E88B1C6}" type="slidenum">
              <a:rPr lang="es-CO" sz="800">
                <a:solidFill>
                  <a:prstClr val="white"/>
                </a:solidFill>
                <a:latin typeface="Futura Std Medium" pitchFamily="34" charset="0"/>
              </a:rPr>
              <a:pPr algn="r">
                <a:defRPr/>
              </a:pPr>
              <a:t>14</a:t>
            </a:fld>
            <a:endParaRPr lang="es-CO" sz="800" dirty="0">
              <a:solidFill>
                <a:prstClr val="white"/>
              </a:solidFill>
              <a:latin typeface="Futura Std Medium" pitchFamily="34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457200" y="557808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ES_tradnl" sz="2800" b="1" dirty="0">
                <a:solidFill>
                  <a:srgbClr val="002B82"/>
                </a:solidFill>
                <a:latin typeface="Futura Std Book" pitchFamily="34" charset="0"/>
                <a:ea typeface="+mn-ea"/>
                <a:cs typeface="Arial" charset="0"/>
              </a:rPr>
              <a:t>Exclusiones</a:t>
            </a:r>
            <a:r>
              <a:rPr lang="es-CR" sz="2800" b="1" dirty="0">
                <a:solidFill>
                  <a:srgbClr val="002B82"/>
                </a:solidFill>
                <a:latin typeface="Futura Std Book" pitchFamily="34" charset="0"/>
                <a:ea typeface="+mn-ea"/>
                <a:cs typeface="Arial" charset="0"/>
              </a:rPr>
              <a:t/>
            </a:r>
            <a:br>
              <a:rPr lang="es-CR" sz="2800" b="1" dirty="0">
                <a:solidFill>
                  <a:srgbClr val="002B82"/>
                </a:solidFill>
                <a:latin typeface="Futura Std Book" pitchFamily="34" charset="0"/>
                <a:ea typeface="+mn-ea"/>
                <a:cs typeface="Arial" charset="0"/>
              </a:rPr>
            </a:br>
            <a:r>
              <a:rPr lang="es-ES_tradnl" dirty="0" smtClean="0"/>
              <a:t/>
            </a:r>
            <a:br>
              <a:rPr lang="es-ES_tradnl" dirty="0" smtClean="0"/>
            </a:br>
            <a:endParaRPr lang="en-US" dirty="0" smtClean="0"/>
          </a:p>
        </p:txBody>
      </p:sp>
      <p:sp>
        <p:nvSpPr>
          <p:cNvPr id="10" name="3 Marcador de contenido"/>
          <p:cNvSpPr txBox="1">
            <a:spLocks/>
          </p:cNvSpPr>
          <p:nvPr/>
        </p:nvSpPr>
        <p:spPr>
          <a:xfrm>
            <a:off x="467494" y="1268760"/>
            <a:ext cx="8208962" cy="4824412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Wingdings" pitchFamily="2" charset="2"/>
              <a:buChar char="Ø"/>
            </a:pPr>
            <a:r>
              <a:rPr lang="es-MX" sz="2400" dirty="0">
                <a:solidFill>
                  <a:srgbClr val="002B82"/>
                </a:solidFill>
                <a:latin typeface="Futura Std Book" pitchFamily="34" charset="0"/>
                <a:cs typeface="Arial" charset="0"/>
              </a:rPr>
              <a:t>Bases de datos o archivos mantenidos en un ámbito exclusivamente </a:t>
            </a:r>
            <a:r>
              <a:rPr lang="es-MX" sz="2400" b="1" dirty="0">
                <a:solidFill>
                  <a:srgbClr val="002B82"/>
                </a:solidFill>
                <a:latin typeface="Futura Std Book" pitchFamily="34" charset="0"/>
                <a:cs typeface="Arial" charset="0"/>
              </a:rPr>
              <a:t>personal</a:t>
            </a:r>
            <a:r>
              <a:rPr lang="es-MX" sz="2400" dirty="0">
                <a:solidFill>
                  <a:srgbClr val="002B82"/>
                </a:solidFill>
                <a:latin typeface="Futura Std Book" pitchFamily="34" charset="0"/>
                <a:cs typeface="Arial" charset="0"/>
              </a:rPr>
              <a:t> o </a:t>
            </a:r>
            <a:r>
              <a:rPr lang="es-MX" sz="2400" b="1" dirty="0">
                <a:solidFill>
                  <a:srgbClr val="002B82"/>
                </a:solidFill>
                <a:latin typeface="Futura Std Book" pitchFamily="34" charset="0"/>
                <a:cs typeface="Arial" charset="0"/>
              </a:rPr>
              <a:t>doméstico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s-MX" sz="2400" dirty="0">
                <a:solidFill>
                  <a:srgbClr val="002B82"/>
                </a:solidFill>
                <a:latin typeface="Futura Std Book" pitchFamily="34" charset="0"/>
                <a:cs typeface="Arial" charset="0"/>
              </a:rPr>
              <a:t>Bases de datos que tengan </a:t>
            </a:r>
            <a:r>
              <a:rPr lang="es-MX" sz="2400" dirty="0" smtClean="0">
                <a:solidFill>
                  <a:srgbClr val="002B82"/>
                </a:solidFill>
                <a:latin typeface="Futura Std Book" pitchFamily="34" charset="0"/>
                <a:cs typeface="Arial" charset="0"/>
              </a:rPr>
              <a:t>por finalidad la </a:t>
            </a:r>
            <a:r>
              <a:rPr lang="es-MX" sz="2400" b="1" dirty="0" smtClean="0">
                <a:solidFill>
                  <a:srgbClr val="002B82"/>
                </a:solidFill>
                <a:latin typeface="Futura Std Book" pitchFamily="34" charset="0"/>
                <a:cs typeface="Arial" charset="0"/>
              </a:rPr>
              <a:t>seguridad</a:t>
            </a:r>
            <a:r>
              <a:rPr lang="es-MX" sz="2400" dirty="0" smtClean="0">
                <a:solidFill>
                  <a:srgbClr val="002B82"/>
                </a:solidFill>
                <a:latin typeface="Futura Std Book" pitchFamily="34" charset="0"/>
                <a:cs typeface="Arial" charset="0"/>
              </a:rPr>
              <a:t> </a:t>
            </a:r>
            <a:r>
              <a:rPr lang="es-MX" sz="2400" dirty="0">
                <a:solidFill>
                  <a:srgbClr val="002B82"/>
                </a:solidFill>
                <a:latin typeface="Futura Std Book" pitchFamily="34" charset="0"/>
                <a:cs typeface="Arial" charset="0"/>
              </a:rPr>
              <a:t>y defensa nacional y la prevención, </a:t>
            </a:r>
            <a:r>
              <a:rPr lang="es-MX" sz="2400" dirty="0" smtClean="0">
                <a:solidFill>
                  <a:srgbClr val="002B82"/>
                </a:solidFill>
                <a:latin typeface="Futura Std Book" pitchFamily="34" charset="0"/>
                <a:cs typeface="Arial" charset="0"/>
              </a:rPr>
              <a:t>y </a:t>
            </a:r>
            <a:r>
              <a:rPr lang="es-MX" sz="2400" dirty="0">
                <a:solidFill>
                  <a:srgbClr val="002B82"/>
                </a:solidFill>
                <a:latin typeface="Futura Std Book" pitchFamily="34" charset="0"/>
                <a:cs typeface="Arial" charset="0"/>
              </a:rPr>
              <a:t>control del </a:t>
            </a:r>
            <a:r>
              <a:rPr lang="es-MX" sz="2400" b="1" dirty="0">
                <a:solidFill>
                  <a:srgbClr val="002B82"/>
                </a:solidFill>
                <a:latin typeface="Futura Std Book" pitchFamily="34" charset="0"/>
                <a:cs typeface="Arial" charset="0"/>
              </a:rPr>
              <a:t>lavado de activos</a:t>
            </a:r>
            <a:r>
              <a:rPr lang="es-MX" sz="2400" dirty="0">
                <a:solidFill>
                  <a:srgbClr val="002B82"/>
                </a:solidFill>
                <a:latin typeface="Futura Std Book" pitchFamily="34" charset="0"/>
                <a:cs typeface="Arial" charset="0"/>
              </a:rPr>
              <a:t> y financiamiento del </a:t>
            </a:r>
            <a:r>
              <a:rPr lang="es-MX" sz="2400" b="1" dirty="0">
                <a:solidFill>
                  <a:srgbClr val="002B82"/>
                </a:solidFill>
                <a:latin typeface="Futura Std Book" pitchFamily="34" charset="0"/>
                <a:cs typeface="Arial" charset="0"/>
              </a:rPr>
              <a:t>terrorismo</a:t>
            </a:r>
            <a:r>
              <a:rPr lang="es-MX" sz="2400" dirty="0">
                <a:solidFill>
                  <a:srgbClr val="002B82"/>
                </a:solidFill>
                <a:latin typeface="Futura Std Book" pitchFamily="34" charset="0"/>
                <a:cs typeface="Arial" charset="0"/>
              </a:rPr>
              <a:t>.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s-MX" sz="2400" dirty="0">
                <a:solidFill>
                  <a:srgbClr val="002B82"/>
                </a:solidFill>
                <a:latin typeface="Futura Std Book" pitchFamily="34" charset="0"/>
                <a:cs typeface="Arial" charset="0"/>
              </a:rPr>
              <a:t>Bases de datos de </a:t>
            </a:r>
            <a:r>
              <a:rPr lang="es-MX" sz="2400" b="1" dirty="0">
                <a:solidFill>
                  <a:srgbClr val="002B82"/>
                </a:solidFill>
                <a:latin typeface="Futura Std Book" pitchFamily="34" charset="0"/>
                <a:cs typeface="Arial" charset="0"/>
              </a:rPr>
              <a:t>inteligencia</a:t>
            </a:r>
            <a:r>
              <a:rPr lang="es-MX" sz="2400" dirty="0">
                <a:solidFill>
                  <a:srgbClr val="002B82"/>
                </a:solidFill>
                <a:latin typeface="Futura Std Book" pitchFamily="34" charset="0"/>
                <a:cs typeface="Arial" charset="0"/>
              </a:rPr>
              <a:t> y </a:t>
            </a:r>
            <a:r>
              <a:rPr lang="es-MX" sz="2400" b="1" dirty="0">
                <a:solidFill>
                  <a:srgbClr val="002B82"/>
                </a:solidFill>
                <a:latin typeface="Futura Std Book" pitchFamily="34" charset="0"/>
                <a:cs typeface="Arial" charset="0"/>
              </a:rPr>
              <a:t>contrainteligencia</a:t>
            </a:r>
            <a:r>
              <a:rPr lang="es-MX" sz="2400" dirty="0">
                <a:solidFill>
                  <a:srgbClr val="002B82"/>
                </a:solidFill>
                <a:latin typeface="Futura Std Book" pitchFamily="34" charset="0"/>
                <a:cs typeface="Arial" charset="0"/>
              </a:rPr>
              <a:t>.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s-MX" sz="2400" dirty="0">
                <a:solidFill>
                  <a:srgbClr val="002B82"/>
                </a:solidFill>
                <a:latin typeface="Futura Std Book" pitchFamily="34" charset="0"/>
                <a:cs typeface="Arial" charset="0"/>
              </a:rPr>
              <a:t>Bases de datos y archivos </a:t>
            </a:r>
            <a:r>
              <a:rPr lang="es-MX" sz="2400" b="1" dirty="0">
                <a:solidFill>
                  <a:srgbClr val="002B82"/>
                </a:solidFill>
                <a:latin typeface="Futura Std Book" pitchFamily="34" charset="0"/>
                <a:cs typeface="Arial" charset="0"/>
              </a:rPr>
              <a:t>periodísticos</a:t>
            </a:r>
            <a:r>
              <a:rPr lang="es-MX" sz="2400" dirty="0">
                <a:solidFill>
                  <a:srgbClr val="002B82"/>
                </a:solidFill>
                <a:latin typeface="Futura Std Book" pitchFamily="34" charset="0"/>
                <a:cs typeface="Arial" charset="0"/>
              </a:rPr>
              <a:t> y otros contenidos editoriales.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s-MX" sz="2400" dirty="0">
                <a:solidFill>
                  <a:srgbClr val="002B82"/>
                </a:solidFill>
                <a:latin typeface="Futura Std Book" pitchFamily="34" charset="0"/>
                <a:cs typeface="Arial" charset="0"/>
              </a:rPr>
              <a:t>Bases de datos reguladas por la </a:t>
            </a:r>
            <a:r>
              <a:rPr lang="es-MX" sz="2400" b="1" dirty="0">
                <a:solidFill>
                  <a:srgbClr val="002B82"/>
                </a:solidFill>
                <a:latin typeface="Futura Std Book" pitchFamily="34" charset="0"/>
                <a:cs typeface="Arial" charset="0"/>
              </a:rPr>
              <a:t>L</a:t>
            </a:r>
            <a:r>
              <a:rPr lang="es-MX" sz="2400" b="1" dirty="0" smtClean="0">
                <a:solidFill>
                  <a:srgbClr val="002B82"/>
                </a:solidFill>
                <a:latin typeface="Futura Std Book" pitchFamily="34" charset="0"/>
                <a:cs typeface="Arial" charset="0"/>
              </a:rPr>
              <a:t>ey </a:t>
            </a:r>
            <a:r>
              <a:rPr lang="es-MX" sz="2400" b="1" dirty="0">
                <a:solidFill>
                  <a:srgbClr val="002B82"/>
                </a:solidFill>
                <a:latin typeface="Futura Std Book" pitchFamily="34" charset="0"/>
                <a:cs typeface="Arial" charset="0"/>
              </a:rPr>
              <a:t>1266 de 2008 </a:t>
            </a:r>
            <a:r>
              <a:rPr lang="es-MX" sz="2400" dirty="0">
                <a:solidFill>
                  <a:srgbClr val="002B82"/>
                </a:solidFill>
                <a:latin typeface="Futura Std Book" pitchFamily="34" charset="0"/>
                <a:cs typeface="Arial" charset="0"/>
              </a:rPr>
              <a:t>(datos financieros – crediticios).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s-MX" sz="2400" dirty="0">
                <a:solidFill>
                  <a:srgbClr val="002B82"/>
                </a:solidFill>
                <a:latin typeface="Futura Std Book" pitchFamily="34" charset="0"/>
                <a:cs typeface="Arial" charset="0"/>
              </a:rPr>
              <a:t>Bases de datos  del </a:t>
            </a:r>
            <a:r>
              <a:rPr lang="es-MX" sz="2400" b="1" dirty="0">
                <a:solidFill>
                  <a:srgbClr val="002B82"/>
                </a:solidFill>
                <a:latin typeface="Futura Std Book" pitchFamily="34" charset="0"/>
                <a:cs typeface="Arial" charset="0"/>
              </a:rPr>
              <a:t>DANE</a:t>
            </a:r>
            <a:r>
              <a:rPr lang="es-MX" sz="2400" dirty="0">
                <a:solidFill>
                  <a:srgbClr val="002B82"/>
                </a:solidFill>
                <a:latin typeface="Futura Std Book" pitchFamily="34" charset="0"/>
                <a:cs typeface="Arial" charset="0"/>
              </a:rPr>
              <a:t> (Ley 79 de 1993).</a:t>
            </a:r>
            <a:endParaRPr lang="es-CR" sz="2400" dirty="0">
              <a:solidFill>
                <a:srgbClr val="002B82"/>
              </a:solidFill>
              <a:latin typeface="Futura Std Book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05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/>
          </p:nvPr>
        </p:nvGraphicFramePr>
        <p:xfrm>
          <a:off x="2545454" y="2233943"/>
          <a:ext cx="3959225" cy="39588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9225"/>
              </a:tblGrid>
              <a:tr h="61087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s-CR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Legalidad</a:t>
                      </a:r>
                      <a:endParaRPr lang="es-CR" sz="18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8" marR="91438" marT="45722" marB="45722" anchor="ctr"/>
                </a:tc>
              </a:tr>
              <a:tr h="365821">
                <a:tc>
                  <a:txBody>
                    <a:bodyPr/>
                    <a:lstStyle/>
                    <a:p>
                      <a:pPr algn="ctr" eaLnBrk="1" hangingPunct="1">
                        <a:buFont typeface="Wingdings" pitchFamily="2" charset="2"/>
                        <a:buNone/>
                      </a:pPr>
                      <a:r>
                        <a:rPr lang="es-ES_tradnl" sz="1800" dirty="0" smtClean="0">
                          <a:solidFill>
                            <a:schemeClr val="tx1"/>
                          </a:solidFill>
                          <a:latin typeface="Futura Std Book"/>
                        </a:rPr>
                        <a:t>Libertad</a:t>
                      </a:r>
                      <a:endParaRPr lang="es-CR" sz="1800" dirty="0">
                        <a:solidFill>
                          <a:schemeClr val="tx1"/>
                        </a:solidFill>
                        <a:latin typeface="Futura Std Book"/>
                      </a:endParaRPr>
                    </a:p>
                  </a:txBody>
                  <a:tcPr marL="91438" marR="91438" marT="45722" marB="45722"/>
                </a:tc>
              </a:tr>
              <a:tr h="3658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0" u="none" dirty="0" smtClean="0">
                          <a:solidFill>
                            <a:schemeClr val="tx1"/>
                          </a:solidFill>
                          <a:latin typeface="Futura Std Book"/>
                        </a:rPr>
                        <a:t>Finalidad – Necesidad – Proporcionalidad - Temporalidad</a:t>
                      </a:r>
                      <a:endParaRPr lang="es-CR" sz="1800" b="0" u="none" dirty="0">
                        <a:solidFill>
                          <a:schemeClr val="tx1"/>
                        </a:solidFill>
                        <a:latin typeface="Futura Std Book"/>
                      </a:endParaRPr>
                    </a:p>
                  </a:txBody>
                  <a:tcPr marL="91438" marR="91438" marT="45722" marB="45722"/>
                </a:tc>
              </a:tr>
              <a:tr h="3658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R" sz="1800" b="0" dirty="0" smtClean="0">
                          <a:solidFill>
                            <a:schemeClr val="tx1"/>
                          </a:solidFill>
                          <a:latin typeface="Futura Std Book"/>
                        </a:rPr>
                        <a:t>Veracidad o calidad</a:t>
                      </a:r>
                      <a:endParaRPr lang="es-CR" sz="1800" b="0" dirty="0">
                        <a:solidFill>
                          <a:schemeClr val="tx1"/>
                        </a:solidFill>
                        <a:latin typeface="Futura Std Book"/>
                      </a:endParaRPr>
                    </a:p>
                  </a:txBody>
                  <a:tcPr marL="91438" marR="91438" marT="45722" marB="45722"/>
                </a:tc>
              </a:tr>
              <a:tr h="3658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R" sz="1800" b="0" dirty="0" smtClean="0">
                          <a:solidFill>
                            <a:schemeClr val="tx1"/>
                          </a:solidFill>
                          <a:latin typeface="Futura Std Book"/>
                        </a:rPr>
                        <a:t>Transparencia</a:t>
                      </a:r>
                      <a:endParaRPr lang="es-CR" sz="1800" b="0" dirty="0">
                        <a:solidFill>
                          <a:schemeClr val="tx1"/>
                        </a:solidFill>
                        <a:latin typeface="Futura Std Book"/>
                      </a:endParaRPr>
                    </a:p>
                  </a:txBody>
                  <a:tcPr marL="91438" marR="91438" marT="45722" marB="45722"/>
                </a:tc>
              </a:tr>
              <a:tr h="4466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0" dirty="0" smtClean="0">
                          <a:solidFill>
                            <a:schemeClr val="tx1"/>
                          </a:solidFill>
                          <a:latin typeface="Futura Std Book"/>
                        </a:rPr>
                        <a:t>Acceso</a:t>
                      </a:r>
                      <a:r>
                        <a:rPr lang="es-ES_tradnl" sz="1800" b="0" baseline="0" dirty="0" smtClean="0">
                          <a:solidFill>
                            <a:schemeClr val="tx1"/>
                          </a:solidFill>
                          <a:latin typeface="Futura Std Book"/>
                        </a:rPr>
                        <a:t> y circulación restringida</a:t>
                      </a:r>
                      <a:endParaRPr lang="es-CR" sz="1800" b="0" dirty="0">
                        <a:solidFill>
                          <a:schemeClr val="tx1"/>
                        </a:solidFill>
                        <a:latin typeface="Futura Std Book"/>
                      </a:endParaRPr>
                    </a:p>
                  </a:txBody>
                  <a:tcPr marL="91438" marR="91438" marT="45722" marB="45722"/>
                </a:tc>
              </a:tr>
              <a:tr h="4321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0" dirty="0" smtClean="0">
                          <a:solidFill>
                            <a:schemeClr val="tx1"/>
                          </a:solidFill>
                          <a:latin typeface="Futura Std Book"/>
                        </a:rPr>
                        <a:t>Seguridad</a:t>
                      </a:r>
                      <a:r>
                        <a:rPr lang="es-ES_tradnl" sz="1800" b="0" baseline="0" dirty="0" smtClean="0">
                          <a:solidFill>
                            <a:schemeClr val="tx1"/>
                          </a:solidFill>
                          <a:latin typeface="Futura Std Book"/>
                        </a:rPr>
                        <a:t> </a:t>
                      </a:r>
                      <a:endParaRPr lang="es-CR" sz="1800" b="0" dirty="0">
                        <a:solidFill>
                          <a:schemeClr val="tx1"/>
                        </a:solidFill>
                        <a:latin typeface="Futura Std Book"/>
                      </a:endParaRPr>
                    </a:p>
                  </a:txBody>
                  <a:tcPr marL="91438" marR="91438" marT="45722" marB="45722"/>
                </a:tc>
              </a:tr>
              <a:tr h="3658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0" dirty="0" smtClean="0">
                          <a:solidFill>
                            <a:schemeClr val="tx1"/>
                          </a:solidFill>
                          <a:latin typeface="Futura Std Book"/>
                        </a:rPr>
                        <a:t>Confidencialidad</a:t>
                      </a:r>
                      <a:endParaRPr lang="es-CR" sz="1800" b="0" dirty="0">
                        <a:solidFill>
                          <a:schemeClr val="tx1"/>
                        </a:solidFill>
                        <a:latin typeface="Futura Std Book"/>
                      </a:endParaRPr>
                    </a:p>
                  </a:txBody>
                  <a:tcPr marL="91438" marR="91438" marT="45722" marB="45722"/>
                </a:tc>
              </a:tr>
              <a:tr h="3658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0" dirty="0" smtClean="0">
                          <a:solidFill>
                            <a:schemeClr val="tx1"/>
                          </a:solidFill>
                          <a:latin typeface="Futura Std Book"/>
                        </a:rPr>
                        <a:t>Responsabilidad</a:t>
                      </a:r>
                      <a:r>
                        <a:rPr lang="es-ES_tradnl" sz="1800" b="0" baseline="0" dirty="0" smtClean="0">
                          <a:solidFill>
                            <a:schemeClr val="tx1"/>
                          </a:solidFill>
                          <a:latin typeface="Futura Std Book"/>
                        </a:rPr>
                        <a:t> demostrada</a:t>
                      </a:r>
                      <a:endParaRPr lang="es-CR" sz="1800" b="0" dirty="0">
                        <a:solidFill>
                          <a:schemeClr val="tx1"/>
                        </a:solidFill>
                        <a:latin typeface="Futura Std Book"/>
                      </a:endParaRPr>
                    </a:p>
                  </a:txBody>
                  <a:tcPr marL="91438" marR="91438" marT="45722" marB="45722"/>
                </a:tc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813145" y="941560"/>
            <a:ext cx="742384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200" b="1" dirty="0"/>
              <a:t>Principios que rigen el tratamiento de datos personales</a:t>
            </a:r>
          </a:p>
        </p:txBody>
      </p:sp>
    </p:spTree>
    <p:extLst>
      <p:ext uri="{BB962C8B-B14F-4D97-AF65-F5344CB8AC3E}">
        <p14:creationId xmlns:p14="http://schemas.microsoft.com/office/powerpoint/2010/main" val="28291340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4 Marcador de fecha"/>
          <p:cNvSpPr txBox="1">
            <a:spLocks/>
          </p:cNvSpPr>
          <p:nvPr/>
        </p:nvSpPr>
        <p:spPr bwMode="auto">
          <a:xfrm>
            <a:off x="457200" y="6286500"/>
            <a:ext cx="213360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fld id="{6F98B65D-2954-43A2-9676-C41EE7939412}" type="datetime1">
              <a:rPr lang="es-CO" sz="800">
                <a:solidFill>
                  <a:prstClr val="white"/>
                </a:solidFill>
                <a:latin typeface="Futura Std Medium" pitchFamily="34" charset="0"/>
              </a:rPr>
              <a:pPr>
                <a:defRPr/>
              </a:pPr>
              <a:t>17/10/2017</a:t>
            </a:fld>
            <a:endParaRPr lang="es-CO" sz="800" dirty="0">
              <a:solidFill>
                <a:prstClr val="white"/>
              </a:solidFill>
              <a:latin typeface="Futura Std Medium" pitchFamily="34" charset="0"/>
            </a:endParaRPr>
          </a:p>
        </p:txBody>
      </p:sp>
      <p:sp>
        <p:nvSpPr>
          <p:cNvPr id="8" name="5 Marcador de número de diapositiva"/>
          <p:cNvSpPr txBox="1">
            <a:spLocks/>
          </p:cNvSpPr>
          <p:nvPr/>
        </p:nvSpPr>
        <p:spPr bwMode="auto">
          <a:xfrm>
            <a:off x="3786188" y="6286500"/>
            <a:ext cx="213360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fld id="{3B3FCB3D-3926-4EA7-A6A7-56008E88B1C6}" type="slidenum">
              <a:rPr lang="es-CO" sz="800">
                <a:solidFill>
                  <a:prstClr val="white"/>
                </a:solidFill>
                <a:latin typeface="Futura Std Medium" pitchFamily="34" charset="0"/>
              </a:rPr>
              <a:pPr algn="r">
                <a:defRPr/>
              </a:pPr>
              <a:t>16</a:t>
            </a:fld>
            <a:endParaRPr lang="es-CO" sz="800" dirty="0">
              <a:solidFill>
                <a:prstClr val="white"/>
              </a:solidFill>
              <a:latin typeface="Futura Std Medium" pitchFamily="34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438275" y="724686"/>
            <a:ext cx="77057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s-ES" sz="2800" b="1" dirty="0" smtClean="0">
                <a:solidFill>
                  <a:srgbClr val="002B82"/>
                </a:solidFill>
                <a:latin typeface="Futura Std Book" pitchFamily="34" charset="0"/>
                <a:ea typeface="+mn-ea"/>
              </a:rPr>
              <a:t>Autorización del titular</a:t>
            </a:r>
          </a:p>
          <a:p>
            <a:pPr algn="ctr" eaLnBrk="1" hangingPunct="1">
              <a:spcBef>
                <a:spcPts val="0"/>
              </a:spcBef>
            </a:pPr>
            <a:r>
              <a:rPr lang="es-ES" sz="2800" b="1" dirty="0" smtClean="0">
                <a:solidFill>
                  <a:srgbClr val="002B82"/>
                </a:solidFill>
                <a:latin typeface="Futura Std Book" pitchFamily="34" charset="0"/>
                <a:ea typeface="+mn-ea"/>
              </a:rPr>
              <a:t>Frente a entidades publicas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47675" y="1700808"/>
            <a:ext cx="84455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lnSpc>
                <a:spcPct val="80000"/>
              </a:lnSpc>
              <a:spcBef>
                <a:spcPct val="20000"/>
              </a:spcBef>
              <a:defRPr/>
            </a:pPr>
            <a:endParaRPr lang="es-MX" sz="2400" dirty="0" smtClean="0">
              <a:solidFill>
                <a:srgbClr val="002B82"/>
              </a:solidFill>
              <a:latin typeface="Futura Std Book" pitchFamily="34" charset="0"/>
            </a:endParaRPr>
          </a:p>
          <a:p>
            <a:pPr algn="just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es-MX" sz="2400" dirty="0" smtClean="0">
                <a:solidFill>
                  <a:srgbClr val="002B82"/>
                </a:solidFill>
                <a:latin typeface="Futura Std Book" pitchFamily="34" charset="0"/>
              </a:rPr>
              <a:t>Primera Regla General: La autorización no es necesaria cuando los datos personales se requieran para el </a:t>
            </a:r>
            <a:r>
              <a:rPr lang="es-MX" sz="2400" b="1" dirty="0" smtClean="0">
                <a:solidFill>
                  <a:srgbClr val="002B82"/>
                </a:solidFill>
                <a:latin typeface="Futura Std Book" pitchFamily="34" charset="0"/>
              </a:rPr>
              <a:t>ejercicio </a:t>
            </a:r>
            <a:r>
              <a:rPr lang="es-MX" sz="2400" b="1" dirty="0">
                <a:solidFill>
                  <a:srgbClr val="002B82"/>
                </a:solidFill>
                <a:latin typeface="Futura Std Book" pitchFamily="34" charset="0"/>
              </a:rPr>
              <a:t>de </a:t>
            </a:r>
            <a:r>
              <a:rPr lang="es-MX" sz="2400" b="1" dirty="0" smtClean="0">
                <a:solidFill>
                  <a:srgbClr val="002B82"/>
                </a:solidFill>
                <a:latin typeface="Futura Std Book" pitchFamily="34" charset="0"/>
              </a:rPr>
              <a:t>funciones. En todo caso se debe informar al titular cuál es la finalidad o finalidades para las que se va a obtener el dato, las cuales deben estar relacionadas con el ejercicio de la función.</a:t>
            </a:r>
          </a:p>
          <a:p>
            <a:pPr algn="just" eaLnBrk="0" hangingPunct="0">
              <a:lnSpc>
                <a:spcPct val="80000"/>
              </a:lnSpc>
              <a:spcBef>
                <a:spcPct val="20000"/>
              </a:spcBef>
              <a:defRPr/>
            </a:pPr>
            <a:endParaRPr lang="es-MX" sz="2400" b="1" dirty="0">
              <a:solidFill>
                <a:srgbClr val="002B82"/>
              </a:solidFill>
              <a:latin typeface="Futura Std Book" pitchFamily="34" charset="0"/>
            </a:endParaRPr>
          </a:p>
          <a:p>
            <a:pPr algn="just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es-MX" sz="2400" dirty="0" smtClean="0">
                <a:solidFill>
                  <a:srgbClr val="002B82"/>
                </a:solidFill>
                <a:latin typeface="Futura Std Book" pitchFamily="34" charset="0"/>
              </a:rPr>
              <a:t>Excepción : Si se recogen datos personales para finalidades distintas a las relacionadas con el ejercicio de sus funciones se necesita autorización previa, expresa e informada si los datos son </a:t>
            </a:r>
            <a:r>
              <a:rPr lang="es-MX" sz="2400" dirty="0" err="1" smtClean="0">
                <a:solidFill>
                  <a:srgbClr val="002B82"/>
                </a:solidFill>
                <a:latin typeface="Futura Std Book" pitchFamily="34" charset="0"/>
              </a:rPr>
              <a:t>semi</a:t>
            </a:r>
            <a:r>
              <a:rPr lang="es-MX" sz="2400" dirty="0" smtClean="0">
                <a:solidFill>
                  <a:srgbClr val="002B82"/>
                </a:solidFill>
                <a:latin typeface="Futura Std Book" pitchFamily="34" charset="0"/>
              </a:rPr>
              <a:t>-privados o privados  y cualificada si los datos son sensibles o de niños, niñas y adolecentes.</a:t>
            </a:r>
          </a:p>
          <a:p>
            <a:pPr algn="just" eaLnBrk="0" hangingPunct="0">
              <a:lnSpc>
                <a:spcPct val="80000"/>
              </a:lnSpc>
              <a:spcBef>
                <a:spcPct val="20000"/>
              </a:spcBef>
              <a:defRPr/>
            </a:pPr>
            <a:endParaRPr lang="es-MX" sz="2400" dirty="0" smtClean="0">
              <a:solidFill>
                <a:srgbClr val="002B82"/>
              </a:solidFill>
              <a:latin typeface="Futura Std Book" pitchFamily="34" charset="0"/>
            </a:endParaRPr>
          </a:p>
          <a:p>
            <a:pPr algn="just" eaLnBrk="0" hangingPunct="0">
              <a:lnSpc>
                <a:spcPct val="80000"/>
              </a:lnSpc>
              <a:spcBef>
                <a:spcPct val="20000"/>
              </a:spcBef>
              <a:defRPr/>
            </a:pPr>
            <a:endParaRPr lang="es-MX" sz="2400" dirty="0">
              <a:solidFill>
                <a:srgbClr val="002B82"/>
              </a:solidFill>
              <a:latin typeface="Futura Std Book" pitchFamily="34" charset="0"/>
            </a:endParaRPr>
          </a:p>
          <a:p>
            <a:pPr marL="901700" indent="-363538" eaLnBrk="0" hangingPunct="0">
              <a:lnSpc>
                <a:spcPct val="80000"/>
              </a:lnSpc>
              <a:spcBef>
                <a:spcPct val="20000"/>
              </a:spcBef>
              <a:tabLst>
                <a:tab pos="901700" algn="l"/>
              </a:tabLst>
              <a:defRPr/>
            </a:pPr>
            <a:r>
              <a:rPr lang="es-MX" sz="2400" dirty="0">
                <a:solidFill>
                  <a:srgbClr val="002B82"/>
                </a:solidFill>
                <a:latin typeface="Futura Std Book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80202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4 Marcador de fecha"/>
          <p:cNvSpPr txBox="1">
            <a:spLocks/>
          </p:cNvSpPr>
          <p:nvPr/>
        </p:nvSpPr>
        <p:spPr bwMode="auto">
          <a:xfrm>
            <a:off x="457200" y="6286500"/>
            <a:ext cx="213360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fld id="{6F98B65D-2954-43A2-9676-C41EE7939412}" type="datetime1">
              <a:rPr lang="es-CO" sz="800">
                <a:solidFill>
                  <a:prstClr val="white"/>
                </a:solidFill>
                <a:latin typeface="Futura Std Medium" pitchFamily="34" charset="0"/>
              </a:rPr>
              <a:pPr>
                <a:defRPr/>
              </a:pPr>
              <a:t>17/10/2017</a:t>
            </a:fld>
            <a:endParaRPr lang="es-CO" sz="800" dirty="0">
              <a:solidFill>
                <a:prstClr val="white"/>
              </a:solidFill>
              <a:latin typeface="Futura Std Medium" pitchFamily="34" charset="0"/>
            </a:endParaRPr>
          </a:p>
        </p:txBody>
      </p:sp>
      <p:sp>
        <p:nvSpPr>
          <p:cNvPr id="8" name="5 Marcador de número de diapositiva"/>
          <p:cNvSpPr txBox="1">
            <a:spLocks/>
          </p:cNvSpPr>
          <p:nvPr/>
        </p:nvSpPr>
        <p:spPr bwMode="auto">
          <a:xfrm>
            <a:off x="3786188" y="6286500"/>
            <a:ext cx="213360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fld id="{3B3FCB3D-3926-4EA7-A6A7-56008E88B1C6}" type="slidenum">
              <a:rPr lang="es-CO" sz="800">
                <a:solidFill>
                  <a:prstClr val="white"/>
                </a:solidFill>
                <a:latin typeface="Futura Std Medium" pitchFamily="34" charset="0"/>
              </a:rPr>
              <a:pPr algn="r">
                <a:defRPr/>
              </a:pPr>
              <a:t>17</a:t>
            </a:fld>
            <a:endParaRPr lang="es-CO" sz="800" dirty="0">
              <a:solidFill>
                <a:prstClr val="white"/>
              </a:solidFill>
              <a:latin typeface="Futura Std Medium" pitchFamily="34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415637" y="332656"/>
            <a:ext cx="77057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s-ES" sz="2800" b="1" dirty="0" smtClean="0">
                <a:solidFill>
                  <a:srgbClr val="002B82"/>
                </a:solidFill>
                <a:latin typeface="Futura Std Book" pitchFamily="34" charset="0"/>
                <a:ea typeface="+mn-ea"/>
              </a:rPr>
              <a:t>Autorización del titular</a:t>
            </a:r>
          </a:p>
          <a:p>
            <a:pPr algn="ctr" eaLnBrk="1" hangingPunct="1">
              <a:spcBef>
                <a:spcPts val="0"/>
              </a:spcBef>
            </a:pPr>
            <a:r>
              <a:rPr lang="es-ES" sz="2800" b="1" dirty="0" smtClean="0">
                <a:solidFill>
                  <a:srgbClr val="002B82"/>
                </a:solidFill>
                <a:latin typeface="Futura Std Book" pitchFamily="34" charset="0"/>
                <a:ea typeface="+mn-ea"/>
              </a:rPr>
              <a:t>Frente a entidades publicas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57199" y="1196752"/>
            <a:ext cx="8435975" cy="5115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lnSpc>
                <a:spcPct val="80000"/>
              </a:lnSpc>
              <a:spcBef>
                <a:spcPct val="20000"/>
              </a:spcBef>
              <a:defRPr/>
            </a:pPr>
            <a:endParaRPr lang="es-MX" sz="2400" dirty="0" smtClean="0">
              <a:solidFill>
                <a:srgbClr val="002B82"/>
              </a:solidFill>
              <a:latin typeface="Futura Std Book" pitchFamily="34" charset="0"/>
            </a:endParaRPr>
          </a:p>
          <a:p>
            <a:pPr algn="just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es-MX" sz="2400" dirty="0" smtClean="0">
                <a:solidFill>
                  <a:srgbClr val="002B82"/>
                </a:solidFill>
                <a:latin typeface="Futura Std Book" pitchFamily="34" charset="0"/>
              </a:rPr>
              <a:t>Segunda Regla General: El no tener que obtener la autorización, cuando se está en ejercicio de funciones, </a:t>
            </a:r>
            <a:r>
              <a:rPr lang="es-MX" sz="2400" b="1" dirty="0" smtClean="0">
                <a:solidFill>
                  <a:srgbClr val="002B82"/>
                </a:solidFill>
                <a:latin typeface="Futura Std Book" pitchFamily="34" charset="0"/>
              </a:rPr>
              <a:t>no implica </a:t>
            </a:r>
            <a:r>
              <a:rPr lang="es-MX" sz="2400" dirty="0" smtClean="0">
                <a:solidFill>
                  <a:srgbClr val="002B82"/>
                </a:solidFill>
                <a:latin typeface="Futura Std Book" pitchFamily="34" charset="0"/>
              </a:rPr>
              <a:t>que la entidad pública se pueda sustraer del cumplimiento de los demás deberes como Responsable o Encargado del Tratamiento</a:t>
            </a:r>
            <a:endParaRPr lang="es-MX" sz="2400" b="1" dirty="0" smtClean="0">
              <a:solidFill>
                <a:srgbClr val="002B82"/>
              </a:solidFill>
              <a:latin typeface="Futura Std Book" pitchFamily="34" charset="0"/>
            </a:endParaRPr>
          </a:p>
          <a:p>
            <a:pPr algn="just" eaLnBrk="0" hangingPunct="0">
              <a:lnSpc>
                <a:spcPct val="80000"/>
              </a:lnSpc>
              <a:spcBef>
                <a:spcPct val="20000"/>
              </a:spcBef>
              <a:defRPr/>
            </a:pPr>
            <a:endParaRPr lang="es-MX" sz="2400" b="1" dirty="0">
              <a:solidFill>
                <a:srgbClr val="002B82"/>
              </a:solidFill>
              <a:latin typeface="Futura Std Book" pitchFamily="34" charset="0"/>
            </a:endParaRPr>
          </a:p>
          <a:p>
            <a:pPr algn="just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es-MX" sz="2400" dirty="0" smtClean="0">
                <a:solidFill>
                  <a:srgbClr val="002B82"/>
                </a:solidFill>
                <a:latin typeface="Futura Std Book" pitchFamily="34" charset="0"/>
              </a:rPr>
              <a:t>Tercera Regla General: No tener que obtener la autorización, cuando se está en ejercicio de funciones, </a:t>
            </a:r>
            <a:r>
              <a:rPr lang="es-MX" sz="2400" b="1" dirty="0" smtClean="0">
                <a:solidFill>
                  <a:srgbClr val="002B82"/>
                </a:solidFill>
                <a:latin typeface="Futura Std Book" pitchFamily="34" charset="0"/>
              </a:rPr>
              <a:t>no significa</a:t>
            </a:r>
            <a:r>
              <a:rPr lang="es-MX" sz="2400" dirty="0" smtClean="0">
                <a:solidFill>
                  <a:srgbClr val="002B82"/>
                </a:solidFill>
                <a:latin typeface="Futura Std Book" pitchFamily="34" charset="0"/>
              </a:rPr>
              <a:t> que toda la información personal pueda ser divulgada, pues gozan de reserva los documentos e informaciones que involucren derechos a la privacidad e intimidad de </a:t>
            </a:r>
            <a:r>
              <a:rPr lang="es-MX" sz="2400" dirty="0">
                <a:solidFill>
                  <a:srgbClr val="002B82"/>
                </a:solidFill>
                <a:latin typeface="Futura Std Book" pitchFamily="34" charset="0"/>
              </a:rPr>
              <a:t>las personas </a:t>
            </a:r>
            <a:r>
              <a:rPr lang="es-MX" sz="2400" dirty="0" smtClean="0">
                <a:solidFill>
                  <a:srgbClr val="002B82"/>
                </a:solidFill>
                <a:latin typeface="Futura Std Book" pitchFamily="34" charset="0"/>
              </a:rPr>
              <a:t>(Articulo </a:t>
            </a:r>
            <a:r>
              <a:rPr lang="es-MX" sz="2400" dirty="0">
                <a:solidFill>
                  <a:srgbClr val="002B82"/>
                </a:solidFill>
                <a:latin typeface="Futura Std Book" pitchFamily="34" charset="0"/>
              </a:rPr>
              <a:t>24 del CPA y de los CA</a:t>
            </a:r>
            <a:r>
              <a:rPr lang="es-MX" sz="2400" dirty="0" smtClean="0">
                <a:solidFill>
                  <a:srgbClr val="002B82"/>
                </a:solidFill>
                <a:latin typeface="Futura Std Book" pitchFamily="34" charset="0"/>
              </a:rPr>
              <a:t>), es decir datos privados, datos sensibles y datos de niños, niñas </a:t>
            </a:r>
            <a:r>
              <a:rPr lang="es-MX" sz="2400" dirty="0">
                <a:solidFill>
                  <a:srgbClr val="002B82"/>
                </a:solidFill>
                <a:latin typeface="Futura Std Book" pitchFamily="34" charset="0"/>
              </a:rPr>
              <a:t>y adolecentes ( Articulo 24 del CPA y de los CA)</a:t>
            </a:r>
          </a:p>
          <a:p>
            <a:pPr marL="901700" indent="-363538" eaLnBrk="0" hangingPunct="0">
              <a:lnSpc>
                <a:spcPct val="80000"/>
              </a:lnSpc>
              <a:spcBef>
                <a:spcPct val="20000"/>
              </a:spcBef>
              <a:tabLst>
                <a:tab pos="901700" algn="l"/>
              </a:tabLst>
              <a:defRPr/>
            </a:pPr>
            <a:r>
              <a:rPr lang="es-MX" sz="2400" dirty="0">
                <a:solidFill>
                  <a:srgbClr val="002B82"/>
                </a:solidFill>
                <a:latin typeface="Futura Std Book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56794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4 Marcador de fecha"/>
          <p:cNvSpPr txBox="1">
            <a:spLocks/>
          </p:cNvSpPr>
          <p:nvPr/>
        </p:nvSpPr>
        <p:spPr bwMode="auto">
          <a:xfrm>
            <a:off x="457200" y="6286500"/>
            <a:ext cx="213360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fld id="{6F98B65D-2954-43A2-9676-C41EE7939412}" type="datetime1">
              <a:rPr lang="es-CO" sz="800">
                <a:solidFill>
                  <a:prstClr val="white"/>
                </a:solidFill>
                <a:latin typeface="Futura Std Medium" pitchFamily="34" charset="0"/>
              </a:rPr>
              <a:pPr>
                <a:defRPr/>
              </a:pPr>
              <a:t>17/10/2017</a:t>
            </a:fld>
            <a:endParaRPr lang="es-CO" sz="800" dirty="0">
              <a:solidFill>
                <a:prstClr val="white"/>
              </a:solidFill>
              <a:latin typeface="Futura Std Medium" pitchFamily="34" charset="0"/>
            </a:endParaRPr>
          </a:p>
        </p:txBody>
      </p:sp>
      <p:sp>
        <p:nvSpPr>
          <p:cNvPr id="8" name="5 Marcador de número de diapositiva"/>
          <p:cNvSpPr txBox="1">
            <a:spLocks/>
          </p:cNvSpPr>
          <p:nvPr/>
        </p:nvSpPr>
        <p:spPr bwMode="auto">
          <a:xfrm>
            <a:off x="3786188" y="6286500"/>
            <a:ext cx="213360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fld id="{3B3FCB3D-3926-4EA7-A6A7-56008E88B1C6}" type="slidenum">
              <a:rPr lang="es-CO" sz="800">
                <a:solidFill>
                  <a:prstClr val="white"/>
                </a:solidFill>
                <a:latin typeface="Futura Std Medium" pitchFamily="34" charset="0"/>
              </a:rPr>
              <a:pPr algn="r">
                <a:defRPr/>
              </a:pPr>
              <a:t>18</a:t>
            </a:fld>
            <a:endParaRPr lang="es-CO" sz="800" dirty="0">
              <a:solidFill>
                <a:prstClr val="white"/>
              </a:solidFill>
              <a:latin typeface="Futura Std Medium" pitchFamily="34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438275" y="421319"/>
            <a:ext cx="77057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2800" b="1" dirty="0">
                <a:solidFill>
                  <a:srgbClr val="002B82"/>
                </a:solidFill>
                <a:latin typeface="Futura Std Book" pitchFamily="34" charset="0"/>
                <a:ea typeface="+mn-ea"/>
              </a:rPr>
              <a:t>Autorización del </a:t>
            </a:r>
            <a:r>
              <a:rPr lang="es-ES" sz="2800" b="1" dirty="0" smtClean="0">
                <a:solidFill>
                  <a:srgbClr val="002B82"/>
                </a:solidFill>
                <a:latin typeface="Futura Std Book" pitchFamily="34" charset="0"/>
                <a:ea typeface="+mn-ea"/>
              </a:rPr>
              <a:t>titular </a:t>
            </a:r>
            <a:endParaRPr lang="es-ES" sz="2800" b="1" dirty="0">
              <a:solidFill>
                <a:srgbClr val="002B82"/>
              </a:solidFill>
              <a:latin typeface="Futura Std Book" pitchFamily="34" charset="0"/>
              <a:ea typeface="+mn-ea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47675" y="1341438"/>
            <a:ext cx="8445500" cy="3933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es-MX" sz="2400" b="1" dirty="0" smtClean="0">
                <a:solidFill>
                  <a:srgbClr val="002B82"/>
                </a:solidFill>
                <a:latin typeface="Futura Std Book" pitchFamily="34" charset="0"/>
              </a:rPr>
              <a:t>Modos de obtener la autorización </a:t>
            </a:r>
          </a:p>
          <a:p>
            <a:pPr algn="just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es-MX" sz="2400" dirty="0" smtClean="0">
                <a:solidFill>
                  <a:srgbClr val="002B82"/>
                </a:solidFill>
                <a:latin typeface="Futura Std Book" pitchFamily="34" charset="0"/>
              </a:rPr>
              <a:t>(Decreto 1377 de 2013)</a:t>
            </a:r>
          </a:p>
          <a:p>
            <a:pPr algn="just" eaLnBrk="0" hangingPunct="0">
              <a:lnSpc>
                <a:spcPct val="80000"/>
              </a:lnSpc>
              <a:spcBef>
                <a:spcPct val="20000"/>
              </a:spcBef>
              <a:defRPr/>
            </a:pPr>
            <a:endParaRPr lang="es-MX" sz="2400" dirty="0">
              <a:solidFill>
                <a:srgbClr val="002B82"/>
              </a:solidFill>
              <a:latin typeface="Futura Std Book" pitchFamily="34" charset="0"/>
            </a:endParaRPr>
          </a:p>
          <a:p>
            <a:pPr algn="just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es-MX" sz="2400" dirty="0" smtClean="0">
                <a:solidFill>
                  <a:srgbClr val="002B82"/>
                </a:solidFill>
                <a:latin typeface="Futura Std Book" pitchFamily="34" charset="0"/>
              </a:rPr>
              <a:t>Por cualquier medio  que permita su consulta posterior:</a:t>
            </a:r>
          </a:p>
          <a:p>
            <a:pPr algn="just" eaLnBrk="0" hangingPunct="0">
              <a:lnSpc>
                <a:spcPct val="80000"/>
              </a:lnSpc>
              <a:spcBef>
                <a:spcPct val="20000"/>
              </a:spcBef>
              <a:defRPr/>
            </a:pPr>
            <a:endParaRPr lang="es-MX" sz="2400" dirty="0">
              <a:solidFill>
                <a:srgbClr val="002B82"/>
              </a:solidFill>
              <a:latin typeface="Futura Std Book" pitchFamily="34" charset="0"/>
            </a:endParaRP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s-MX" sz="2400" dirty="0" smtClean="0">
                <a:solidFill>
                  <a:srgbClr val="002B82"/>
                </a:solidFill>
                <a:latin typeface="Futura Std Book" pitchFamily="34" charset="0"/>
              </a:rPr>
              <a:t>Por escrito.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s-MX" sz="2400" dirty="0" smtClean="0">
                <a:solidFill>
                  <a:srgbClr val="002B82"/>
                </a:solidFill>
                <a:latin typeface="Futura Std Book" pitchFamily="34" charset="0"/>
              </a:rPr>
              <a:t>De forma oral.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s-MX" sz="2400" dirty="0" smtClean="0">
                <a:solidFill>
                  <a:srgbClr val="002B82"/>
                </a:solidFill>
                <a:latin typeface="Futura Std Book" pitchFamily="34" charset="0"/>
              </a:rPr>
              <a:t>Mediante conductas inequívocas del titular que permitan concluir de manera razonable que el titular otorgo autorización.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s-MX" sz="2400" dirty="0">
              <a:solidFill>
                <a:srgbClr val="002B82"/>
              </a:solidFill>
              <a:latin typeface="Futura Std Book" pitchFamily="34" charset="0"/>
            </a:endParaRPr>
          </a:p>
        </p:txBody>
      </p:sp>
      <p:sp>
        <p:nvSpPr>
          <p:cNvPr id="9" name="9 CuadroTexto"/>
          <p:cNvSpPr txBox="1">
            <a:spLocks noChangeArrowheads="1"/>
          </p:cNvSpPr>
          <p:nvPr/>
        </p:nvSpPr>
        <p:spPr bwMode="auto">
          <a:xfrm>
            <a:off x="5397747" y="116632"/>
            <a:ext cx="42148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CO" sz="1200" dirty="0">
                <a:solidFill>
                  <a:srgbClr val="439539"/>
                </a:solidFill>
                <a:latin typeface="Futura Std Medium" pitchFamily="34" charset="0"/>
              </a:rPr>
              <a:t>Delegatura para la Protección de Datos Personales</a:t>
            </a:r>
          </a:p>
        </p:txBody>
      </p:sp>
    </p:spTree>
    <p:extLst>
      <p:ext uri="{BB962C8B-B14F-4D97-AF65-F5344CB8AC3E}">
        <p14:creationId xmlns:p14="http://schemas.microsoft.com/office/powerpoint/2010/main" val="19016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9 Rectángulo"/>
          <p:cNvSpPr>
            <a:spLocks noChangeArrowheads="1"/>
          </p:cNvSpPr>
          <p:nvPr/>
        </p:nvSpPr>
        <p:spPr bwMode="auto">
          <a:xfrm>
            <a:off x="1493838" y="3006725"/>
            <a:ext cx="6375400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CR" altLang="es-CO" sz="3000">
                <a:solidFill>
                  <a:srgbClr val="002060"/>
                </a:solidFill>
                <a:latin typeface="Century Gothic" panose="020B0502020202020204" pitchFamily="34" charset="0"/>
              </a:rPr>
              <a:t>Ley de Acceso a la Información Pública</a:t>
            </a:r>
            <a:endParaRPr lang="es-ES" altLang="es-CO" sz="300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0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80986" y="1340768"/>
            <a:ext cx="7772400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ES_tradnl" sz="2800" b="1" dirty="0">
                <a:solidFill>
                  <a:srgbClr val="002B82"/>
                </a:solidFill>
                <a:latin typeface="Futura Std Book" pitchFamily="34" charset="0"/>
              </a:rPr>
              <a:t>MARCO CONSTITUCIONAL</a:t>
            </a:r>
            <a:endParaRPr lang="en-US" sz="2800" b="1" dirty="0">
              <a:solidFill>
                <a:srgbClr val="002B82"/>
              </a:solidFill>
              <a:latin typeface="Futura Std Book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39552" y="2276872"/>
            <a:ext cx="842493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z="2000" dirty="0">
                <a:solidFill>
                  <a:srgbClr val="002B82"/>
                </a:solidFill>
                <a:latin typeface="Futura Std Book" pitchFamily="34" charset="0"/>
              </a:rPr>
              <a:t>Artículo </a:t>
            </a:r>
            <a:r>
              <a:rPr lang="es-ES_tradnl" sz="2000" dirty="0" smtClean="0">
                <a:solidFill>
                  <a:srgbClr val="002B82"/>
                </a:solidFill>
                <a:latin typeface="Futura Std Book" pitchFamily="34" charset="0"/>
              </a:rPr>
              <a:t>15 de la Constitución Política:</a:t>
            </a:r>
            <a:endParaRPr lang="es-ES_tradnl" sz="2000" dirty="0">
              <a:solidFill>
                <a:srgbClr val="002B82"/>
              </a:solidFill>
              <a:latin typeface="Futura Std Book" pitchFamily="34" charset="0"/>
            </a:endParaRPr>
          </a:p>
          <a:p>
            <a:pPr algn="just"/>
            <a:endParaRPr lang="es-ES_tradnl" sz="2000" i="1" dirty="0">
              <a:solidFill>
                <a:srgbClr val="002B82"/>
              </a:solidFill>
              <a:latin typeface="Futura Std Book" pitchFamily="34" charset="0"/>
            </a:endParaRPr>
          </a:p>
          <a:p>
            <a:pPr algn="just"/>
            <a:r>
              <a:rPr lang="es-ES_tradnl" sz="2000" i="1" dirty="0">
                <a:solidFill>
                  <a:srgbClr val="002B82"/>
                </a:solidFill>
                <a:latin typeface="Futura Std Book" pitchFamily="34" charset="0"/>
              </a:rPr>
              <a:t>“</a:t>
            </a:r>
            <a:r>
              <a:rPr lang="es-CO" sz="2000" i="1" dirty="0">
                <a:solidFill>
                  <a:srgbClr val="002B82"/>
                </a:solidFill>
                <a:latin typeface="Futura Std Book" pitchFamily="34" charset="0"/>
              </a:rPr>
              <a:t>Todas las personas tienen derecho a su intimidad personal y familiar y a su buen nombre, y el Estado debe respetarlos y hacerlos respetar. De igual modo, tienen </a:t>
            </a:r>
            <a:r>
              <a:rPr lang="es-CO" sz="2000" b="1" i="1" dirty="0">
                <a:solidFill>
                  <a:srgbClr val="002B82"/>
                </a:solidFill>
                <a:latin typeface="Futura Std Book" pitchFamily="34" charset="0"/>
              </a:rPr>
              <a:t>derecho a conocer, actualizar y rectificar las informaciones que se hayan recogido sobre ellas en bancos de datos y en archivos de entidades públicas y privadas</a:t>
            </a:r>
            <a:r>
              <a:rPr lang="es-CO" sz="2000" i="1" dirty="0">
                <a:solidFill>
                  <a:srgbClr val="002B82"/>
                </a:solidFill>
                <a:latin typeface="Futura Std Book" pitchFamily="34" charset="0"/>
              </a:rPr>
              <a:t>” .</a:t>
            </a:r>
          </a:p>
          <a:p>
            <a:pPr algn="just"/>
            <a:endParaRPr lang="es-CO" sz="2000" i="1" dirty="0">
              <a:solidFill>
                <a:srgbClr val="002B82"/>
              </a:solidFill>
              <a:latin typeface="Futura Std Book" pitchFamily="34" charset="0"/>
            </a:endParaRPr>
          </a:p>
          <a:p>
            <a:pPr algn="just"/>
            <a:r>
              <a:rPr lang="es-CO" sz="2000" b="1" i="1" dirty="0">
                <a:solidFill>
                  <a:srgbClr val="002B82"/>
                </a:solidFill>
                <a:latin typeface="Futura Std Book" pitchFamily="34" charset="0"/>
              </a:rPr>
              <a:t>En la recolección, tratamiento y circulación de datos se respetarán la libertad y demás garantías consagradas en la Constitución</a:t>
            </a:r>
            <a:r>
              <a:rPr lang="es-CO" sz="2000" i="1" dirty="0">
                <a:solidFill>
                  <a:srgbClr val="002B82"/>
                </a:solidFill>
                <a:latin typeface="Futura Std Book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17724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4 Marcador de fecha"/>
          <p:cNvSpPr txBox="1">
            <a:spLocks/>
          </p:cNvSpPr>
          <p:nvPr/>
        </p:nvSpPr>
        <p:spPr bwMode="auto">
          <a:xfrm>
            <a:off x="1485900" y="5572125"/>
            <a:ext cx="16002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s-CO" altLang="es-CO" sz="600">
              <a:solidFill>
                <a:srgbClr val="FFFFFF"/>
              </a:solidFill>
              <a:latin typeface="Futura Std Medium"/>
            </a:endParaRPr>
          </a:p>
        </p:txBody>
      </p:sp>
      <p:sp>
        <p:nvSpPr>
          <p:cNvPr id="77827" name="5 Marcador de número de diapositiva"/>
          <p:cNvSpPr txBox="1">
            <a:spLocks/>
          </p:cNvSpPr>
          <p:nvPr/>
        </p:nvSpPr>
        <p:spPr bwMode="auto">
          <a:xfrm>
            <a:off x="3983038" y="5572125"/>
            <a:ext cx="16002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2BB69DDE-AF49-4346-A29E-B0BDAB0D1943}" type="slidenum">
              <a:rPr lang="es-CO" altLang="es-CO" sz="600">
                <a:solidFill>
                  <a:srgbClr val="FFFFFF"/>
                </a:solidFill>
                <a:latin typeface="Futura Std Medium"/>
              </a:rPr>
              <a:pPr algn="r">
                <a:spcBef>
                  <a:spcPct val="0"/>
                </a:spcBef>
                <a:buFontTx/>
                <a:buNone/>
              </a:pPr>
              <a:t>20</a:t>
            </a:fld>
            <a:endParaRPr lang="es-CO" altLang="es-CO" sz="600">
              <a:solidFill>
                <a:srgbClr val="FFFFFF"/>
              </a:solidFill>
              <a:latin typeface="Futura Std Medium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655763" y="1330325"/>
            <a:ext cx="6172200" cy="511175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s-ES_tradnl" sz="2100" dirty="0">
                <a:solidFill>
                  <a:srgbClr val="002B82"/>
                </a:solidFill>
                <a:latin typeface="Futura Std Book" pitchFamily="34" charset="0"/>
                <a:ea typeface="+mn-ea"/>
                <a:cs typeface="Arial" charset="0"/>
              </a:rPr>
              <a:t>	</a:t>
            </a:r>
            <a:r>
              <a:rPr lang="es-ES_tradnl" sz="2800" b="0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itchFamily="34" charset="0"/>
                <a:ea typeface="+mn-ea"/>
                <a:cs typeface="Arial" charset="0"/>
              </a:rPr>
              <a:t>Principio de máxima publicidad</a:t>
            </a:r>
            <a:r>
              <a:rPr lang="es-CR" sz="2800" b="0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itchFamily="34" charset="0"/>
                <a:ea typeface="+mn-ea"/>
                <a:cs typeface="Arial" charset="0"/>
              </a:rPr>
              <a:t/>
            </a:r>
            <a:br>
              <a:rPr lang="es-CR" sz="2800" b="0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itchFamily="34" charset="0"/>
                <a:ea typeface="+mn-ea"/>
                <a:cs typeface="Arial" charset="0"/>
              </a:rPr>
            </a:br>
            <a:r>
              <a:rPr lang="es-ES_tradnl" sz="2800" b="0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itchFamily="34" charset="0"/>
                <a:ea typeface="+mn-ea"/>
                <a:cs typeface="Arial" charset="0"/>
              </a:rPr>
              <a:t/>
            </a:r>
            <a:br>
              <a:rPr lang="es-ES_tradnl" sz="2800" b="0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itchFamily="34" charset="0"/>
                <a:ea typeface="+mn-ea"/>
                <a:cs typeface="Arial" charset="0"/>
              </a:rPr>
            </a:br>
            <a:endParaRPr lang="en-US" sz="2800" b="0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utura Std Book" pitchFamily="34" charset="0"/>
              <a:ea typeface="+mn-ea"/>
              <a:cs typeface="Arial" charset="0"/>
            </a:endParaRPr>
          </a:p>
        </p:txBody>
      </p:sp>
      <p:sp>
        <p:nvSpPr>
          <p:cNvPr id="10" name="3 Marcador de contenido"/>
          <p:cNvSpPr txBox="1">
            <a:spLocks/>
          </p:cNvSpPr>
          <p:nvPr/>
        </p:nvSpPr>
        <p:spPr>
          <a:xfrm>
            <a:off x="1042988" y="2852738"/>
            <a:ext cx="7656512" cy="2322512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s-CO" sz="2800" dirty="0">
                <a:solidFill>
                  <a:srgbClr val="002060"/>
                </a:solidFill>
              </a:rPr>
              <a:t>Toda información en posesión, bajo control o custodia de un sujeto obligado es pública y no podrá ser reservada o limitada sino por disposición constitucional o legal, de conformidad con la presente ley</a:t>
            </a:r>
            <a:r>
              <a:rPr lang="es-MX" sz="2800" dirty="0">
                <a:solidFill>
                  <a:srgbClr val="002060"/>
                </a:solidFill>
                <a:latin typeface="Futura Std Book" pitchFamily="34" charset="0"/>
                <a:cs typeface="Arial" charset="0"/>
              </a:rPr>
              <a:t>.</a:t>
            </a:r>
            <a:endParaRPr lang="es-CR" sz="2800" dirty="0">
              <a:solidFill>
                <a:srgbClr val="002060"/>
              </a:solidFill>
              <a:latin typeface="Futura Std Book" pitchFamily="34" charset="0"/>
              <a:cs typeface="Arial" charset="0"/>
            </a:endParaRPr>
          </a:p>
          <a:p>
            <a:pPr>
              <a:defRPr/>
            </a:pPr>
            <a:endParaRPr lang="es-CR" sz="2800" dirty="0">
              <a:solidFill>
                <a:srgbClr val="002060"/>
              </a:solidFill>
            </a:endParaRPr>
          </a:p>
        </p:txBody>
      </p:sp>
      <p:sp>
        <p:nvSpPr>
          <p:cNvPr id="77830" name="3 Marcador de número de diapositiva"/>
          <p:cNvSpPr txBox="1">
            <a:spLocks/>
          </p:cNvSpPr>
          <p:nvPr/>
        </p:nvSpPr>
        <p:spPr bwMode="auto">
          <a:xfrm>
            <a:off x="6057900" y="5624513"/>
            <a:ext cx="16002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s-CO" altLang="es-CO" sz="600"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17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/>
          </p:nvPr>
        </p:nvGraphicFramePr>
        <p:xfrm>
          <a:off x="1655676" y="1808821"/>
          <a:ext cx="5940660" cy="3618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ítulo 1"/>
          <p:cNvSpPr txBox="1">
            <a:spLocks/>
          </p:cNvSpPr>
          <p:nvPr/>
        </p:nvSpPr>
        <p:spPr>
          <a:xfrm>
            <a:off x="1655763" y="1212850"/>
            <a:ext cx="6172200" cy="746125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s-ES_tradnl" sz="2100" dirty="0">
                <a:solidFill>
                  <a:srgbClr val="002B82"/>
                </a:solidFill>
                <a:latin typeface="Futura Std Book" pitchFamily="34" charset="0"/>
                <a:ea typeface="+mn-ea"/>
                <a:cs typeface="Arial" charset="0"/>
              </a:rPr>
              <a:t>	</a:t>
            </a:r>
            <a:r>
              <a:rPr lang="es-ES_tradnl" sz="2400" u="sng" dirty="0">
                <a:solidFill>
                  <a:srgbClr val="002B82"/>
                </a:solidFill>
                <a:latin typeface="Futura Std Book" pitchFamily="34" charset="0"/>
                <a:ea typeface="+mn-ea"/>
                <a:cs typeface="Arial" charset="0"/>
              </a:rPr>
              <a:t>Información</a:t>
            </a:r>
            <a:r>
              <a:rPr lang="es-CR" sz="2400" u="sng" dirty="0">
                <a:solidFill>
                  <a:srgbClr val="002B82"/>
                </a:solidFill>
                <a:latin typeface="Futura Std Book" pitchFamily="34" charset="0"/>
                <a:ea typeface="+mn-ea"/>
                <a:cs typeface="Arial" charset="0"/>
              </a:rPr>
              <a:t/>
            </a:r>
            <a:br>
              <a:rPr lang="es-CR" sz="2400" u="sng" dirty="0">
                <a:solidFill>
                  <a:srgbClr val="002B82"/>
                </a:solidFill>
                <a:latin typeface="Futura Std Book" pitchFamily="34" charset="0"/>
                <a:ea typeface="+mn-ea"/>
                <a:cs typeface="Arial" charset="0"/>
              </a:rPr>
            </a:br>
            <a:r>
              <a:rPr lang="es-ES_tradnl" sz="2100" u="sng" dirty="0">
                <a:solidFill>
                  <a:srgbClr val="002B82"/>
                </a:solidFill>
                <a:latin typeface="Futura Std Book" pitchFamily="34" charset="0"/>
                <a:ea typeface="+mn-ea"/>
                <a:cs typeface="Arial" charset="0"/>
              </a:rPr>
              <a:t/>
            </a:r>
            <a:br>
              <a:rPr lang="es-ES_tradnl" sz="2100" u="sng" dirty="0">
                <a:solidFill>
                  <a:srgbClr val="002B82"/>
                </a:solidFill>
                <a:latin typeface="Futura Std Book" pitchFamily="34" charset="0"/>
                <a:ea typeface="+mn-ea"/>
                <a:cs typeface="Arial" charset="0"/>
              </a:rPr>
            </a:br>
            <a:endParaRPr lang="en-US" sz="2100" u="sng" dirty="0">
              <a:solidFill>
                <a:srgbClr val="002B82"/>
              </a:solidFill>
              <a:latin typeface="Futura Std Book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24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4 Marcador de fecha"/>
          <p:cNvSpPr txBox="1">
            <a:spLocks/>
          </p:cNvSpPr>
          <p:nvPr/>
        </p:nvSpPr>
        <p:spPr bwMode="auto">
          <a:xfrm>
            <a:off x="457200" y="6286500"/>
            <a:ext cx="213360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fld id="{6F98B65D-2954-43A2-9676-C41EE7939412}" type="datetime1">
              <a:rPr lang="es-CO" sz="800">
                <a:solidFill>
                  <a:prstClr val="white"/>
                </a:solidFill>
                <a:latin typeface="Futura Std Medium" pitchFamily="34" charset="0"/>
              </a:rPr>
              <a:pPr>
                <a:defRPr/>
              </a:pPr>
              <a:t>17/10/2017</a:t>
            </a:fld>
            <a:endParaRPr lang="es-CO" sz="800" dirty="0">
              <a:solidFill>
                <a:prstClr val="white"/>
              </a:solidFill>
              <a:latin typeface="Futura Std Medium" pitchFamily="34" charset="0"/>
            </a:endParaRPr>
          </a:p>
        </p:txBody>
      </p:sp>
      <p:sp>
        <p:nvSpPr>
          <p:cNvPr id="8" name="5 Marcador de número de diapositiva"/>
          <p:cNvSpPr txBox="1">
            <a:spLocks/>
          </p:cNvSpPr>
          <p:nvPr/>
        </p:nvSpPr>
        <p:spPr bwMode="auto">
          <a:xfrm>
            <a:off x="3786188" y="6286500"/>
            <a:ext cx="213360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fld id="{3B3FCB3D-3926-4EA7-A6A7-56008E88B1C6}" type="slidenum">
              <a:rPr lang="es-CO" sz="800">
                <a:solidFill>
                  <a:prstClr val="white"/>
                </a:solidFill>
                <a:latin typeface="Futura Std Medium" pitchFamily="34" charset="0"/>
              </a:rPr>
              <a:pPr algn="r">
                <a:defRPr/>
              </a:pPr>
              <a:t>22</a:t>
            </a:fld>
            <a:endParaRPr lang="es-CO" sz="800" dirty="0">
              <a:solidFill>
                <a:prstClr val="white"/>
              </a:solidFill>
              <a:latin typeface="Futura Std Medium" pitchFamily="34" charset="0"/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688032" y="2564904"/>
            <a:ext cx="7772400" cy="1470025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s-ES" b="1" dirty="0" smtClean="0">
                <a:solidFill>
                  <a:srgbClr val="1C1F53"/>
                </a:solidFill>
                <a:latin typeface="Arial Narrow" pitchFamily="34" charset="0"/>
              </a:rPr>
              <a:t> </a:t>
            </a:r>
            <a:r>
              <a:rPr lang="es-ES" sz="4800" b="1" dirty="0">
                <a:solidFill>
                  <a:srgbClr val="002B82"/>
                </a:solidFill>
                <a:latin typeface="Futura Std Book" pitchFamily="34" charset="0"/>
                <a:ea typeface="+mn-ea"/>
                <a:cs typeface="Arial" charset="0"/>
              </a:rPr>
              <a:t>Gracias </a:t>
            </a:r>
            <a:br>
              <a:rPr lang="es-ES" sz="4800" b="1" dirty="0">
                <a:solidFill>
                  <a:srgbClr val="002B82"/>
                </a:solidFill>
                <a:latin typeface="Futura Std Book" pitchFamily="34" charset="0"/>
                <a:ea typeface="+mn-ea"/>
                <a:cs typeface="Arial" charset="0"/>
              </a:rPr>
            </a:br>
            <a:r>
              <a:rPr lang="es-ES" sz="2800" b="1" dirty="0">
                <a:solidFill>
                  <a:srgbClr val="002B82"/>
                </a:solidFill>
                <a:latin typeface="Futura Std Book" pitchFamily="34" charset="0"/>
                <a:ea typeface="+mn-ea"/>
                <a:cs typeface="Arial" charset="0"/>
              </a:rPr>
              <a:t/>
            </a:r>
            <a:br>
              <a:rPr lang="es-ES" sz="2800" b="1" dirty="0">
                <a:solidFill>
                  <a:srgbClr val="002B82"/>
                </a:solidFill>
                <a:latin typeface="Futura Std Book" pitchFamily="34" charset="0"/>
                <a:ea typeface="+mn-ea"/>
                <a:cs typeface="Arial" charset="0"/>
              </a:rPr>
            </a:br>
            <a:endParaRPr lang="es-CO" sz="2800" b="1" dirty="0">
              <a:solidFill>
                <a:srgbClr val="002B82"/>
              </a:solidFill>
              <a:latin typeface="Futura Std Book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38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43608" y="1340768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Usted es el dueño de sus datos personales</a:t>
            </a:r>
          </a:p>
          <a:p>
            <a:pPr algn="ctr"/>
            <a:r>
              <a:rPr lang="es-CO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Solo usted decide a quien los entrega, para qué, como y cuando </a:t>
            </a:r>
            <a:endParaRPr lang="es-CO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Resultado de imagen para privacid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780928"/>
            <a:ext cx="5417513" cy="2968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1276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43608" y="1412776"/>
            <a:ext cx="7272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haga con los datos de los demás lo que no quiere que hagan con los suyos</a:t>
            </a:r>
            <a:endParaRPr lang="es-CO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Resultado de imagen para privacid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708920"/>
            <a:ext cx="5328592" cy="2845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9242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115616" y="980728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mejor pedir permiso y que pedir perdón</a:t>
            </a:r>
          </a:p>
          <a:p>
            <a:pPr algn="ctr"/>
            <a:endParaRPr lang="es-CO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AutoShape 14" descr="El cura de Facebook!!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3088" name="Picture 16" descr="http://chistesdominicanos.com/wp-content/uploads/2014/04/cura-facebook-confesionari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811725"/>
            <a:ext cx="5076056" cy="3489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0089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 rot="10800000" flipV="1">
            <a:off x="1331913" y="1546225"/>
            <a:ext cx="6696075" cy="8921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spcBef>
                <a:spcPts val="0"/>
              </a:spcBef>
              <a:defRPr/>
            </a:pPr>
            <a:endParaRPr lang="es-CO" sz="2800" dirty="0">
              <a:solidFill>
                <a:srgbClr val="002B8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utura Std Book" pitchFamily="34" charset="0"/>
              <a:cs typeface="Arial" charset="0"/>
            </a:endParaRPr>
          </a:p>
          <a:p>
            <a:pPr algn="ctr" eaLnBrk="1" hangingPunct="1">
              <a:spcBef>
                <a:spcPts val="0"/>
              </a:spcBef>
              <a:defRPr/>
            </a:pPr>
            <a:r>
              <a:rPr lang="es-CO" sz="240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itchFamily="34" charset="0"/>
                <a:cs typeface="Arial" charset="0"/>
              </a:rPr>
              <a:t>¿QUE ES UN DATO PERSONAL?</a:t>
            </a:r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827088" y="2924175"/>
            <a:ext cx="7754937" cy="230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just" eaLnBrk="1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s-ES_tradnl" sz="1800" b="0" dirty="0" smtClean="0">
                <a:solidFill>
                  <a:srgbClr val="002B82"/>
                </a:solidFill>
                <a:latin typeface="Futura Std Book" pitchFamily="34" charset="0"/>
                <a:cs typeface="Arial" charset="0"/>
              </a:rPr>
              <a:t>Ley 1266 de 2008 : Cualquier pieza de información vinculada a una o varias personas determinadas o determinables o que puedan asociarse a una persona  natural o </a:t>
            </a:r>
            <a:r>
              <a:rPr lang="es-ES_tradnl" sz="1800" dirty="0" smtClean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itchFamily="34" charset="0"/>
                <a:cs typeface="Arial" charset="0"/>
              </a:rPr>
              <a:t>jurídica. Los datos impersonales no se sujetan al régimen de protección de datos de la presente ley. </a:t>
            </a:r>
          </a:p>
          <a:p>
            <a:pPr marL="285750" indent="-285750" algn="just" eaLnBrk="1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s-ES_tradnl" sz="1800" dirty="0">
              <a:solidFill>
                <a:srgbClr val="002B82"/>
              </a:solidFill>
              <a:latin typeface="Futura Std Book" pitchFamily="34" charset="0"/>
              <a:cs typeface="Arial" charset="0"/>
            </a:endParaRPr>
          </a:p>
          <a:p>
            <a:pPr marL="285750" indent="-285750" algn="just" eaLnBrk="1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s-ES_tradnl" sz="1800" b="0" dirty="0">
                <a:solidFill>
                  <a:srgbClr val="002B82"/>
                </a:solidFill>
                <a:latin typeface="Futura Std Book" pitchFamily="34" charset="0"/>
                <a:cs typeface="Arial" charset="0"/>
              </a:rPr>
              <a:t>Ley 1581 de 2012:  Cualquier información vinculada o que pueda asociarse a una o varias </a:t>
            </a:r>
            <a:r>
              <a:rPr lang="es-ES_tradnl" sz="180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itchFamily="34" charset="0"/>
                <a:cs typeface="Arial" charset="0"/>
              </a:rPr>
              <a:t>personas naturales </a:t>
            </a:r>
            <a:r>
              <a:rPr lang="es-ES_tradnl" sz="1800" b="0" dirty="0">
                <a:solidFill>
                  <a:srgbClr val="002B82"/>
                </a:solidFill>
                <a:latin typeface="Futura Std Book" pitchFamily="34" charset="0"/>
                <a:cs typeface="Arial" charset="0"/>
              </a:rPr>
              <a:t>determinadas o determinables.</a:t>
            </a:r>
          </a:p>
        </p:txBody>
      </p:sp>
    </p:spTree>
    <p:extLst>
      <p:ext uri="{BB962C8B-B14F-4D97-AF65-F5344CB8AC3E}">
        <p14:creationId xmlns:p14="http://schemas.microsoft.com/office/powerpoint/2010/main" val="417815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 rot="10800000" flipV="1">
            <a:off x="2555875" y="1068388"/>
            <a:ext cx="4968875" cy="8620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spcBef>
                <a:spcPts val="0"/>
              </a:spcBef>
              <a:defRPr/>
            </a:pPr>
            <a:r>
              <a:rPr lang="es-CO" sz="250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  <a:cs typeface="Myriad Pro"/>
              </a:rPr>
              <a:t>¿QUE ES UNA  BASE DE DATOS?</a:t>
            </a:r>
          </a:p>
        </p:txBody>
      </p:sp>
      <p:sp>
        <p:nvSpPr>
          <p:cNvPr id="59395" name="Text Box 9"/>
          <p:cNvSpPr txBox="1">
            <a:spLocks noChangeArrowheads="1"/>
          </p:cNvSpPr>
          <p:nvPr/>
        </p:nvSpPr>
        <p:spPr bwMode="auto">
          <a:xfrm>
            <a:off x="755650" y="2924175"/>
            <a:ext cx="4679950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ES_tradnl" altLang="es-CO" sz="2200">
                <a:solidFill>
                  <a:srgbClr val="002B82"/>
                </a:solidFill>
                <a:latin typeface="Myriad Pro"/>
                <a:ea typeface="Myriad Pro"/>
                <a:cs typeface="Myriad Pro"/>
              </a:rPr>
              <a:t>Es un conjunto organizado de datos personales que son objeto de tratamiento. Esta definición se extiende a los archivos (depositito ordenado de datos incluidos datos personales – Sentencia C-748 de la Corte Constitucional  </a:t>
            </a:r>
          </a:p>
        </p:txBody>
      </p:sp>
      <p:pic>
        <p:nvPicPr>
          <p:cNvPr id="59396" name="Picture 2" descr="https://userscontent2.emaze.com/images/fe300523-aaed-49b1-b1ce-e4d95ea9b3ac/2ee17babb891c2dac71aae7524576ad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8950" y="2689225"/>
            <a:ext cx="3159125" cy="177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587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redondeado 4"/>
          <p:cNvSpPr/>
          <p:nvPr/>
        </p:nvSpPr>
        <p:spPr>
          <a:xfrm>
            <a:off x="0" y="1557338"/>
            <a:ext cx="9144000" cy="1366837"/>
          </a:xfrm>
          <a:prstGeom prst="roundRect">
            <a:avLst>
              <a:gd name="adj" fmla="val 1249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6" name="Rectángulo redondeado 5"/>
          <p:cNvSpPr/>
          <p:nvPr/>
        </p:nvSpPr>
        <p:spPr>
          <a:xfrm>
            <a:off x="0" y="3068638"/>
            <a:ext cx="9144000" cy="1296987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7" name="Rectángulo redondeado 6"/>
          <p:cNvSpPr/>
          <p:nvPr/>
        </p:nvSpPr>
        <p:spPr>
          <a:xfrm>
            <a:off x="0" y="4508500"/>
            <a:ext cx="9144000" cy="720725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323850" y="1628775"/>
            <a:ext cx="8496300" cy="389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s-ES_tradnl" sz="1900" dirty="0">
                <a:solidFill>
                  <a:schemeClr val="accent3">
                    <a:lumMod val="75000"/>
                  </a:schemeClr>
                </a:solidFill>
                <a:latin typeface="Myriad Pro"/>
                <a:cs typeface="Myriad Pro"/>
              </a:rPr>
              <a:t>Dato Público:  </a:t>
            </a:r>
            <a:r>
              <a:rPr lang="es-ES_tradnl" sz="1900" dirty="0">
                <a:latin typeface="Myriad Pro"/>
                <a:cs typeface="Myriad Pro"/>
              </a:rPr>
              <a:t>Calificado como tal en la ley. Dato que no es semiprivado, privado o sensible (Ej. datos relativos al estado civil de las personas, su profesión u oficio, su calidad de comerciante o servidor público y aquellos que pueden obtenerse sin reserva alguna).</a:t>
            </a:r>
          </a:p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s-ES_tradnl" sz="1900" dirty="0">
              <a:solidFill>
                <a:srgbClr val="002B82"/>
              </a:solidFill>
              <a:latin typeface="Myriad Pro"/>
              <a:cs typeface="Myriad Pro"/>
            </a:endParaRPr>
          </a:p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s-ES_tradnl" sz="1900" dirty="0">
                <a:solidFill>
                  <a:schemeClr val="accent6">
                    <a:lumMod val="75000"/>
                  </a:schemeClr>
                </a:solidFill>
                <a:latin typeface="Myriad Pro"/>
                <a:cs typeface="Myriad Pro"/>
              </a:rPr>
              <a:t>Dato semiprivado: </a:t>
            </a:r>
            <a:r>
              <a:rPr lang="es-ES_tradnl" sz="1900" dirty="0">
                <a:solidFill>
                  <a:srgbClr val="000000"/>
                </a:solidFill>
                <a:latin typeface="Myriad Pro"/>
                <a:cs typeface="Myriad Pro"/>
              </a:rPr>
              <a:t>Dato que no tiene naturaleza íntima, reservada, ni pública y cuyo conocimiento interesa al titular y a cierto sector o grupo de personas o a la sociedad en general (Ej. datos financieros y crediticios, dirección, teléfono, correo electrónico).</a:t>
            </a:r>
          </a:p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s-ES_tradnl" sz="1900" dirty="0">
              <a:solidFill>
                <a:srgbClr val="FF0000"/>
              </a:solidFill>
              <a:latin typeface="Myriad Pro"/>
              <a:cs typeface="Myriad Pro"/>
            </a:endParaRPr>
          </a:p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s-ES_tradnl" sz="1900" dirty="0">
                <a:solidFill>
                  <a:schemeClr val="accent5">
                    <a:lumMod val="75000"/>
                  </a:schemeClr>
                </a:solidFill>
                <a:latin typeface="Myriad Pro"/>
                <a:cs typeface="Myriad Pro"/>
              </a:rPr>
              <a:t>Dato privado:  </a:t>
            </a:r>
            <a:r>
              <a:rPr lang="es-ES_tradnl" sz="1900" dirty="0">
                <a:solidFill>
                  <a:srgbClr val="000000"/>
                </a:solidFill>
                <a:latin typeface="Myriad Pro"/>
                <a:cs typeface="Myriad Pro"/>
              </a:rPr>
              <a:t>Dato que solo es relevante para su titular (Ej. fotografías, videos, datos relacionados con su estilo de vida.)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endParaRPr lang="es-ES_tradnl" sz="1900" dirty="0">
              <a:solidFill>
                <a:schemeClr val="accent2">
                  <a:lumMod val="75000"/>
                </a:schemeClr>
              </a:solidFill>
              <a:latin typeface="Myriad Pro"/>
              <a:cs typeface="Myriad Pro"/>
            </a:endParaRPr>
          </a:p>
        </p:txBody>
      </p:sp>
      <p:sp>
        <p:nvSpPr>
          <p:cNvPr id="4" name="1 Rectángulo"/>
          <p:cNvSpPr/>
          <p:nvPr/>
        </p:nvSpPr>
        <p:spPr>
          <a:xfrm rot="10800000" flipV="1">
            <a:off x="1258888" y="908050"/>
            <a:ext cx="6697662" cy="4778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spcBef>
                <a:spcPts val="0"/>
              </a:spcBef>
              <a:defRPr/>
            </a:pPr>
            <a:r>
              <a:rPr lang="es-CO" sz="2500" dirty="0">
                <a:solidFill>
                  <a:srgbClr val="002B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  <a:cs typeface="Myriad Pro"/>
              </a:rPr>
              <a:t>Clasificación de Datos Personales</a:t>
            </a:r>
          </a:p>
        </p:txBody>
      </p:sp>
    </p:spTree>
    <p:extLst>
      <p:ext uri="{BB962C8B-B14F-4D97-AF65-F5344CB8AC3E}">
        <p14:creationId xmlns:p14="http://schemas.microsoft.com/office/powerpoint/2010/main" val="3515548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4 Marcador de fecha"/>
          <p:cNvSpPr txBox="1">
            <a:spLocks/>
          </p:cNvSpPr>
          <p:nvPr/>
        </p:nvSpPr>
        <p:spPr bwMode="auto">
          <a:xfrm>
            <a:off x="457200" y="62865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1B0BE95-05E6-46A2-98C5-91CDA66E1B40}" type="datetime1">
              <a:rPr lang="es-CO" altLang="es-CO" sz="800">
                <a:solidFill>
                  <a:srgbClr val="FFFFFF"/>
                </a:solidFill>
                <a:latin typeface="Futura Std Medium"/>
              </a:rPr>
              <a:pPr>
                <a:spcBef>
                  <a:spcPct val="0"/>
                </a:spcBef>
                <a:buFontTx/>
                <a:buNone/>
              </a:pPr>
              <a:t>17/10/2017</a:t>
            </a:fld>
            <a:endParaRPr lang="es-CO" altLang="es-CO" sz="800">
              <a:solidFill>
                <a:srgbClr val="FFFFFF"/>
              </a:solidFill>
              <a:latin typeface="Futura Std Medium"/>
            </a:endParaRPr>
          </a:p>
        </p:txBody>
      </p:sp>
      <p:sp>
        <p:nvSpPr>
          <p:cNvPr id="64515" name="5 Marcador de número de diapositiva"/>
          <p:cNvSpPr txBox="1">
            <a:spLocks/>
          </p:cNvSpPr>
          <p:nvPr/>
        </p:nvSpPr>
        <p:spPr bwMode="auto">
          <a:xfrm>
            <a:off x="3786188" y="62865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997C63CB-E4B5-4FDC-8647-F19F0E36D4E2}" type="slidenum">
              <a:rPr lang="es-CO" altLang="es-CO" sz="800">
                <a:solidFill>
                  <a:srgbClr val="FFFFFF"/>
                </a:solidFill>
                <a:latin typeface="Futura Std Medium"/>
              </a:rPr>
              <a:pPr algn="r">
                <a:spcBef>
                  <a:spcPct val="0"/>
                </a:spcBef>
                <a:buFontTx/>
                <a:buNone/>
              </a:pPr>
              <a:t>9</a:t>
            </a:fld>
            <a:endParaRPr lang="es-CO" altLang="es-CO" sz="800">
              <a:solidFill>
                <a:srgbClr val="FFFFFF"/>
              </a:solidFill>
              <a:latin typeface="Futura Std Medium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331913" y="908050"/>
            <a:ext cx="7345362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s-CO" sz="2800" dirty="0">
                <a:solidFill>
                  <a:srgbClr val="002B82"/>
                </a:solidFill>
                <a:latin typeface="Futura Std Book" pitchFamily="34" charset="0"/>
                <a:ea typeface="+mn-ea"/>
              </a:rPr>
              <a:t>Categorías especiales de </a:t>
            </a:r>
            <a:r>
              <a:rPr lang="es-CO" sz="2800" dirty="0" smtClean="0">
                <a:solidFill>
                  <a:srgbClr val="002B82"/>
                </a:solidFill>
                <a:latin typeface="Futura Std Book" pitchFamily="34" charset="0"/>
                <a:ea typeface="+mn-ea"/>
              </a:rPr>
              <a:t>datos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s-ES_tradnl" sz="2800" dirty="0">
                <a:solidFill>
                  <a:schemeClr val="accent6">
                    <a:lumMod val="75000"/>
                  </a:schemeClr>
                </a:solidFill>
                <a:latin typeface="Myriad Pro"/>
                <a:cs typeface="Myriad Pro"/>
              </a:rPr>
              <a:t>Datos sensibles</a:t>
            </a:r>
          </a:p>
          <a:p>
            <a:pPr algn="ctr" eaLnBrk="1" hangingPunct="1">
              <a:spcBef>
                <a:spcPts val="0"/>
              </a:spcBef>
              <a:defRPr/>
            </a:pPr>
            <a:endParaRPr lang="es-ES" sz="2800" dirty="0">
              <a:solidFill>
                <a:srgbClr val="002B82"/>
              </a:solidFill>
              <a:latin typeface="Futura Std Book" pitchFamily="34" charset="0"/>
              <a:ea typeface="+mn-ea"/>
            </a:endParaRPr>
          </a:p>
        </p:txBody>
      </p:sp>
      <p:sp>
        <p:nvSpPr>
          <p:cNvPr id="64517" name="Text Box 9"/>
          <p:cNvSpPr txBox="1">
            <a:spLocks noChangeArrowheads="1"/>
          </p:cNvSpPr>
          <p:nvPr/>
        </p:nvSpPr>
        <p:spPr bwMode="auto">
          <a:xfrm>
            <a:off x="684213" y="3062288"/>
            <a:ext cx="8135937" cy="295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endParaRPr lang="es-ES_tradnl" altLang="es-CO" sz="2400">
              <a:solidFill>
                <a:srgbClr val="002B82"/>
              </a:solidFill>
              <a:latin typeface="Futura Std Book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s-ES" altLang="es-CO" sz="2400">
                <a:solidFill>
                  <a:srgbClr val="002B82"/>
                </a:solidFill>
                <a:latin typeface="Futura Std Book"/>
              </a:rPr>
              <a:t>Aquellos que afectan la intimidad  de la personas o cuyo uso indebido puede generar discriminación. (Origen racial o étnico, orientación política, convicciones filosóficas o religiosas, pertenencia a sindicatos u organizaciones sociales o de derechos humanos, datos de salud, vida sexual y biométricos).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es-ES_tradnl" altLang="es-CO" sz="800">
              <a:solidFill>
                <a:srgbClr val="002B82"/>
              </a:solidFill>
              <a:latin typeface="Futura Std Book"/>
            </a:endParaRPr>
          </a:p>
        </p:txBody>
      </p:sp>
      <p:pic>
        <p:nvPicPr>
          <p:cNvPr id="64518" name="Picture 2" descr="Resultado de imagen para datos sensib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1885950"/>
            <a:ext cx="2492375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262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_S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6221</TotalTime>
  <Words>1137</Words>
  <Application>Microsoft Office PowerPoint</Application>
  <PresentationFormat>Presentación en pantalla (4:3)</PresentationFormat>
  <Paragraphs>125</Paragraphs>
  <Slides>22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33" baseType="lpstr">
      <vt:lpstr>MS PGothic</vt:lpstr>
      <vt:lpstr>Arial</vt:lpstr>
      <vt:lpstr>Arial Narrow</vt:lpstr>
      <vt:lpstr>Calibri</vt:lpstr>
      <vt:lpstr>Carme</vt:lpstr>
      <vt:lpstr>Century Gothic</vt:lpstr>
      <vt:lpstr>Futura Std Book</vt:lpstr>
      <vt:lpstr>Futura Std Medium</vt:lpstr>
      <vt:lpstr>Myriad Pro</vt:lpstr>
      <vt:lpstr>Wingdings</vt:lpstr>
      <vt:lpstr>PLANTILLA_SIC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 Regulación en  materia de hábeas data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SUPERINTENDENCIA DE INDUSTRIA Y COMERCIO SUPERINTENDENCIA DE INDUSTRIA Y COMERCIO</dc:creator>
  <cp:lastModifiedBy>Carlos Enrique Salazar Muñoz</cp:lastModifiedBy>
  <cp:revision>88</cp:revision>
  <dcterms:created xsi:type="dcterms:W3CDTF">2014-12-11T14:08:24Z</dcterms:created>
  <dcterms:modified xsi:type="dcterms:W3CDTF">2017-10-17T12:29:56Z</dcterms:modified>
</cp:coreProperties>
</file>