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6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6" r:id="rId2"/>
    <p:sldId id="333" r:id="rId3"/>
    <p:sldId id="365" r:id="rId4"/>
    <p:sldId id="400" r:id="rId5"/>
    <p:sldId id="359" r:id="rId6"/>
    <p:sldId id="370" r:id="rId7"/>
    <p:sldId id="371" r:id="rId8"/>
    <p:sldId id="360" r:id="rId9"/>
    <p:sldId id="367" r:id="rId10"/>
    <p:sldId id="378" r:id="rId11"/>
    <p:sldId id="391" r:id="rId12"/>
    <p:sldId id="396" r:id="rId13"/>
    <p:sldId id="383" r:id="rId14"/>
    <p:sldId id="385" r:id="rId15"/>
    <p:sldId id="388" r:id="rId16"/>
    <p:sldId id="389" r:id="rId17"/>
    <p:sldId id="398" r:id="rId18"/>
    <p:sldId id="357" r:id="rId19"/>
  </p:sldIdLst>
  <p:sldSz cx="9906000" cy="6858000" type="A4"/>
  <p:notesSz cx="7004050" cy="9296400"/>
  <p:defaultTextStyle>
    <a:defPPr>
      <a:defRPr lang="es-C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F1923"/>
    <a:srgbClr val="082754"/>
    <a:srgbClr val="A50021"/>
    <a:srgbClr val="07314B"/>
    <a:srgbClr val="022B44"/>
    <a:srgbClr val="0B3753"/>
    <a:srgbClr val="0A4D7A"/>
    <a:srgbClr val="094677"/>
    <a:srgbClr val="8000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5401" autoAdjust="0"/>
  </p:normalViewPr>
  <p:slideViewPr>
    <p:cSldViewPr>
      <p:cViewPr varScale="1">
        <p:scale>
          <a:sx n="72" d="100"/>
          <a:sy n="72" d="100"/>
        </p:scale>
        <p:origin x="1134" y="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929"/>
        <p:guide pos="22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5088" cy="464820"/>
          </a:xfrm>
          <a:prstGeom prst="rect">
            <a:avLst/>
          </a:prstGeom>
        </p:spPr>
        <p:txBody>
          <a:bodyPr vert="horz" lIns="89122" tIns="44561" rIns="89122" bIns="44561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67341" y="2"/>
            <a:ext cx="3035088" cy="464820"/>
          </a:xfrm>
          <a:prstGeom prst="rect">
            <a:avLst/>
          </a:prstGeom>
        </p:spPr>
        <p:txBody>
          <a:bodyPr vert="horz" lIns="89122" tIns="44561" rIns="89122" bIns="44561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74C3A2F-84CF-41A4-A882-29B94EC65656}" type="datetimeFigureOut">
              <a:rPr lang="es-CO"/>
              <a:pPr>
                <a:defRPr/>
              </a:pPr>
              <a:t>13/04/2018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70"/>
            <a:ext cx="3035088" cy="464820"/>
          </a:xfrm>
          <a:prstGeom prst="rect">
            <a:avLst/>
          </a:prstGeom>
        </p:spPr>
        <p:txBody>
          <a:bodyPr vert="horz" lIns="89122" tIns="44561" rIns="89122" bIns="44561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67341" y="8829970"/>
            <a:ext cx="3035088" cy="464820"/>
          </a:xfrm>
          <a:prstGeom prst="rect">
            <a:avLst/>
          </a:prstGeom>
        </p:spPr>
        <p:txBody>
          <a:bodyPr vert="horz" lIns="89122" tIns="44561" rIns="89122" bIns="44561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917C769-987F-44FC-8799-969FD1BF8408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04492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5088" cy="464820"/>
          </a:xfrm>
          <a:prstGeom prst="rect">
            <a:avLst/>
          </a:prstGeom>
        </p:spPr>
        <p:txBody>
          <a:bodyPr vert="horz" lIns="89122" tIns="44561" rIns="89122" bIns="44561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67341" y="2"/>
            <a:ext cx="3035088" cy="464820"/>
          </a:xfrm>
          <a:prstGeom prst="rect">
            <a:avLst/>
          </a:prstGeom>
        </p:spPr>
        <p:txBody>
          <a:bodyPr vert="horz" lIns="89122" tIns="44561" rIns="89122" bIns="44561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86E04C2-2937-4629-B9AF-2D8FE3CFA728}" type="datetimeFigureOut">
              <a:rPr lang="es-CO"/>
              <a:pPr>
                <a:defRPr/>
              </a:pPr>
              <a:t>13/04/2018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84250" y="696913"/>
            <a:ext cx="50355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22" tIns="44561" rIns="89122" bIns="44561" rtlCol="0" anchor="ctr"/>
          <a:lstStyle/>
          <a:p>
            <a:pPr lvl="0"/>
            <a:endParaRPr lang="es-CO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0405" y="4415790"/>
            <a:ext cx="5603240" cy="4183380"/>
          </a:xfrm>
          <a:prstGeom prst="rect">
            <a:avLst/>
          </a:prstGeom>
        </p:spPr>
        <p:txBody>
          <a:bodyPr vert="horz" lIns="89122" tIns="44561" rIns="89122" bIns="44561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70"/>
            <a:ext cx="3035088" cy="464820"/>
          </a:xfrm>
          <a:prstGeom prst="rect">
            <a:avLst/>
          </a:prstGeom>
        </p:spPr>
        <p:txBody>
          <a:bodyPr vert="horz" lIns="89122" tIns="44561" rIns="89122" bIns="44561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67341" y="8829970"/>
            <a:ext cx="3035088" cy="464820"/>
          </a:xfrm>
          <a:prstGeom prst="rect">
            <a:avLst/>
          </a:prstGeom>
        </p:spPr>
        <p:txBody>
          <a:bodyPr vert="horz" lIns="89122" tIns="44561" rIns="89122" bIns="44561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3C2F1E3-85BB-4AD3-AAD2-C10CC4743F1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68901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C2F1E3-85BB-4AD3-AAD2-C10CC4743F15}" type="slidenum">
              <a:rPr lang="es-CO" smtClean="0"/>
              <a:pPr>
                <a:defRPr/>
              </a:pPr>
              <a:t>6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570137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C2F1E3-85BB-4AD3-AAD2-C10CC4743F15}" type="slidenum">
              <a:rPr lang="es-CO" smtClean="0"/>
              <a:pPr>
                <a:defRPr/>
              </a:pPr>
              <a:t>17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22676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C2F1E3-85BB-4AD3-AAD2-C10CC4743F15}" type="slidenum">
              <a:rPr lang="es-CO" smtClean="0"/>
              <a:pPr>
                <a:defRPr/>
              </a:pPr>
              <a:t>7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7465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C2F1E3-85BB-4AD3-AAD2-C10CC4743F15}" type="slidenum">
              <a:rPr lang="es-CO" smtClean="0"/>
              <a:pPr>
                <a:defRPr/>
              </a:pPr>
              <a:t>10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07563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C2F1E3-85BB-4AD3-AAD2-C10CC4743F15}" type="slidenum">
              <a:rPr lang="es-CO" smtClean="0"/>
              <a:pPr>
                <a:defRPr/>
              </a:pPr>
              <a:t>11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42554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C2F1E3-85BB-4AD3-AAD2-C10CC4743F15}" type="slidenum">
              <a:rPr lang="es-CO" smtClean="0"/>
              <a:pPr>
                <a:defRPr/>
              </a:pPr>
              <a:t>12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04855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C2F1E3-85BB-4AD3-AAD2-C10CC4743F15}" type="slidenum">
              <a:rPr lang="es-CO" smtClean="0"/>
              <a:pPr>
                <a:defRPr/>
              </a:pPr>
              <a:t>13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93236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C2F1E3-85BB-4AD3-AAD2-C10CC4743F15}" type="slidenum">
              <a:rPr lang="es-CO" smtClean="0"/>
              <a:pPr>
                <a:defRPr/>
              </a:pPr>
              <a:t>14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15159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C2F1E3-85BB-4AD3-AAD2-C10CC4743F15}" type="slidenum">
              <a:rPr lang="es-CO" smtClean="0"/>
              <a:pPr>
                <a:defRPr/>
              </a:pPr>
              <a:t>15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31869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C2F1E3-85BB-4AD3-AAD2-C10CC4743F15}" type="slidenum">
              <a:rPr lang="es-CO" smtClean="0"/>
              <a:pPr>
                <a:defRPr/>
              </a:pPr>
              <a:t>16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33262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9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61025"/>
            <a:ext cx="99060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80355-26A5-4923-A7FF-4852F58F83CA}" type="datetimeFigureOut">
              <a:rPr lang="es-CO"/>
              <a:pPr>
                <a:defRPr/>
              </a:pPr>
              <a:t>13/04/2018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DCF29-C0DE-49D9-8F45-889FAB45E52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9392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86677-3D09-45AE-A83A-B0678347935F}" type="datetimeFigureOut">
              <a:rPr lang="es-CO"/>
              <a:pPr>
                <a:defRPr/>
              </a:pPr>
              <a:t>13/04/2018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13907-615D-43EC-B056-925FD45450C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34494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9FEC7-C8AB-4F3D-91C6-25182E146705}" type="datetimeFigureOut">
              <a:rPr lang="es-CO"/>
              <a:pPr>
                <a:defRPr/>
              </a:pPr>
              <a:t>13/04/2018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7C104-C271-4922-9FC2-3341AD69F88B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93015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5"/>
          <p:cNvSpPr>
            <a:spLocks noChangeArrowheads="1"/>
          </p:cNvSpPr>
          <p:nvPr userDrawn="1"/>
        </p:nvSpPr>
        <p:spPr bwMode="auto">
          <a:xfrm>
            <a:off x="3524655" y="982469"/>
            <a:ext cx="272832" cy="64633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3600" b="1" spc="50" dirty="0">
                <a:ln w="11430"/>
                <a:solidFill>
                  <a:srgbClr val="E36B1A"/>
                </a:solidFill>
                <a:effectLst>
                  <a:reflection blurRad="6350" stA="55000" endA="300" endPos="45500" dir="5400000" sy="-100000" algn="bl" rotWithShape="0"/>
                </a:effectLst>
                <a:latin typeface="Impact"/>
                <a:ea typeface="Helvetica Neue Bold Condensed" charset="0"/>
                <a:cs typeface="Impact"/>
              </a:rPr>
              <a:t> </a:t>
            </a:r>
          </a:p>
        </p:txBody>
      </p:sp>
      <p:sp>
        <p:nvSpPr>
          <p:cNvPr id="5" name="Rectángulo 5"/>
          <p:cNvSpPr>
            <a:spLocks noChangeArrowheads="1"/>
          </p:cNvSpPr>
          <p:nvPr userDrawn="1"/>
        </p:nvSpPr>
        <p:spPr bwMode="auto">
          <a:xfrm>
            <a:off x="2072680" y="404784"/>
            <a:ext cx="282450" cy="707886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4000" b="1" spc="50" dirty="0">
                <a:ln w="11430"/>
                <a:solidFill>
                  <a:srgbClr val="1F497D">
                    <a:lumMod val="75000"/>
                  </a:srgbClr>
                </a:solidFill>
                <a:latin typeface="Impact"/>
                <a:ea typeface="Helvetica Neue Bold Condensed" charset="0"/>
                <a:cs typeface="Impact"/>
              </a:rPr>
              <a:t>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D2270-E326-45CC-A74C-B7529D1D1E01}" type="datetimeFigureOut">
              <a:rPr lang="es-CO"/>
              <a:pPr>
                <a:defRPr/>
              </a:pPr>
              <a:t>13/04/2018</a:t>
            </a:fld>
            <a:endParaRPr lang="es-CO" dirty="0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B55C2-788E-4091-A131-A16F25D81A9B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9164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4DC81-7317-452B-9405-5541A6BB74A7}" type="datetimeFigureOut">
              <a:rPr lang="es-CO"/>
              <a:pPr>
                <a:defRPr/>
              </a:pPr>
              <a:t>13/04/2018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6561-1D88-4C34-98FD-B7048EFBB73C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12317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A81BC-47E4-4861-BE15-594C7865B601}" type="datetimeFigureOut">
              <a:rPr lang="es-CO"/>
              <a:pPr>
                <a:defRPr/>
              </a:pPr>
              <a:t>13/04/2018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3173D-9669-4A0E-85E4-36AE27FF230A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45961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9A72E-ABC7-4FCF-AF24-9C07DAE45820}" type="datetimeFigureOut">
              <a:rPr lang="es-CO"/>
              <a:pPr>
                <a:defRPr/>
              </a:pPr>
              <a:t>13/04/2018</a:t>
            </a:fld>
            <a:endParaRPr lang="es-CO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8906C-CF78-44A0-9320-6C77DAF4A51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8747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0CD5E-953A-4870-A99B-4DA9B7B30237}" type="datetimeFigureOut">
              <a:rPr lang="es-CO"/>
              <a:pPr>
                <a:defRPr/>
              </a:pPr>
              <a:t>13/04/2018</a:t>
            </a:fld>
            <a:endParaRPr lang="es-CO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07B63-2748-423D-83A5-BB10F6308C9E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84272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FB672-67BC-4FAC-8850-3219C01847CD}" type="datetimeFigureOut">
              <a:rPr lang="es-CO"/>
              <a:pPr>
                <a:defRPr/>
              </a:pPr>
              <a:t>13/04/2018</a:t>
            </a:fld>
            <a:endParaRPr lang="es-CO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1B299-7353-42A4-B5CE-E512678E874C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9480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8FA60-3E14-4470-B633-3EEF6DABC52F}" type="datetimeFigureOut">
              <a:rPr lang="es-CO"/>
              <a:pPr>
                <a:defRPr/>
              </a:pPr>
              <a:t>13/04/2018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E04B6-64A3-4D4F-901E-2433E906C437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2378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/>
              <a:t>Haga clic en el icono para agregar una imagen</a:t>
            </a:r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C4B47-C5F1-441A-B1AC-72F85E5FA3A0}" type="datetimeFigureOut">
              <a:rPr lang="es-CO"/>
              <a:pPr>
                <a:defRPr/>
              </a:pPr>
              <a:t>13/04/2018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FB9FE-C7BF-4A07-9104-9FB5F2F8D7F1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33713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s-CO"/>
          </a:p>
        </p:txBody>
      </p:sp>
      <p:pic>
        <p:nvPicPr>
          <p:cNvPr id="1027" name="7 Imagen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388"/>
            <a:ext cx="9906000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033866-6AF4-4A2D-ACAA-9F63535E8C2A}" type="datetimeFigureOut">
              <a:rPr lang="es-CO"/>
              <a:pPr>
                <a:defRPr/>
              </a:pPr>
              <a:t>13/04/2018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BDFA6C-B1FB-4021-845A-52808C171FE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  <p:pic>
        <p:nvPicPr>
          <p:cNvPr id="2" name="Imagen 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64" y="92076"/>
            <a:ext cx="1013043" cy="742603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4" t="22700" r="2941" b="22701"/>
          <a:stretch/>
        </p:blipFill>
        <p:spPr>
          <a:xfrm>
            <a:off x="8255000" y="44451"/>
            <a:ext cx="1420773" cy="648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80" r:id="rId3"/>
    <p:sldLayoutId id="2147484081" r:id="rId4"/>
    <p:sldLayoutId id="2147484082" r:id="rId5"/>
    <p:sldLayoutId id="2147484083" r:id="rId6"/>
    <p:sldLayoutId id="2147484084" r:id="rId7"/>
    <p:sldLayoutId id="2147484085" r:id="rId8"/>
    <p:sldLayoutId id="2147484086" r:id="rId9"/>
    <p:sldLayoutId id="2147484087" r:id="rId10"/>
    <p:sldLayoutId id="214748408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Impact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Impac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Impac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Impac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Impac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pPr eaLnBrk="1" hangingPunct="1"/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s-CO" dirty="0"/>
          </a:p>
        </p:txBody>
      </p:sp>
      <p:pic>
        <p:nvPicPr>
          <p:cNvPr id="4100" name="Picture 2" descr="D:\Manual de Identidad Corporativa\Manual JPG\MANUAL ANI FINAL PRIMERA PARTE-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7475" y="-373063"/>
            <a:ext cx="10023475" cy="723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9291" y="638406"/>
            <a:ext cx="8420100" cy="1134410"/>
          </a:xfrm>
        </p:spPr>
        <p:txBody>
          <a:bodyPr/>
          <a:lstStyle/>
          <a:p>
            <a:r>
              <a:rPr lang="es-MX" sz="2800" dirty="0"/>
              <a:t>SOPORTES DE LOS ASUNTOS A SOMETER A CONSIDERACIÓN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937350" y="2420888"/>
            <a:ext cx="8636124" cy="3384376"/>
          </a:xfrm>
        </p:spPr>
        <p:txBody>
          <a:bodyPr/>
          <a:lstStyle/>
          <a:p>
            <a:pPr algn="just"/>
            <a:endParaRPr lang="es-MX" sz="2800" dirty="0"/>
          </a:p>
          <a:p>
            <a:pPr algn="just"/>
            <a:endParaRPr lang="es-MX" sz="2800" dirty="0"/>
          </a:p>
          <a:p>
            <a:pPr algn="just"/>
            <a:endParaRPr lang="es-MX" sz="2800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832414D-19F2-4179-87B7-671900654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243783"/>
              </p:ext>
            </p:extLst>
          </p:nvPr>
        </p:nvGraphicFramePr>
        <p:xfrm>
          <a:off x="774118" y="1556792"/>
          <a:ext cx="8625273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4664">
                  <a:extLst>
                    <a:ext uri="{9D8B030D-6E8A-4147-A177-3AD203B41FA5}">
                      <a16:colId xmlns:a16="http://schemas.microsoft.com/office/drawing/2014/main" val="3237500185"/>
                    </a:ext>
                  </a:extLst>
                </a:gridCol>
                <a:gridCol w="4190609">
                  <a:extLst>
                    <a:ext uri="{9D8B030D-6E8A-4147-A177-3AD203B41FA5}">
                      <a16:colId xmlns:a16="http://schemas.microsoft.com/office/drawing/2014/main" val="2947282329"/>
                    </a:ext>
                  </a:extLst>
                </a:gridCol>
              </a:tblGrid>
              <a:tr h="3568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MANUAL VERSIÓN 3</a:t>
                      </a:r>
                    </a:p>
                    <a:p>
                      <a:pPr algn="ctr"/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Funciones Secretaría Técnica –</a:t>
                      </a:r>
                    </a:p>
                    <a:p>
                      <a:pPr algn="ctr"/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Numeral 9.3</a:t>
                      </a:r>
                      <a:endParaRPr lang="es-MX" sz="1800" dirty="0">
                        <a:solidFill>
                          <a:srgbClr val="08275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PROYECTO DE RESOLUCIÓN</a:t>
                      </a:r>
                      <a:endParaRPr lang="es-MX" sz="1800" dirty="0">
                        <a:solidFill>
                          <a:srgbClr val="08275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858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_tradnl" sz="20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Cada área interesada</a:t>
                      </a:r>
                      <a:r>
                        <a:rPr lang="es-ES_tradnl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remite los soportes por correo institucional. 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_tradnl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Secretaría del Comité efectuará únicamente una revisión de tipo formal de la documentación más no sobre el contenido de la misma.  </a:t>
                      </a:r>
                      <a:endParaRPr lang="es-MX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Cada Vicepresidente interesado remite por correo institucional a la Secretaría Técnica la información y documentación que soporta la solicitud, la cual estará adjunta a tal requerimiento. 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_tradnl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Secretaría del Comité efectuará únicamente una revisión de tipo formal de la documentación más no sobre el contenido de la misma.  </a:t>
                      </a:r>
                      <a:endParaRPr lang="es-MX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890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99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9291" y="638406"/>
            <a:ext cx="8420100" cy="1134410"/>
          </a:xfrm>
        </p:spPr>
        <p:txBody>
          <a:bodyPr/>
          <a:lstStyle/>
          <a:p>
            <a:r>
              <a:rPr lang="es-MX" sz="2800" dirty="0"/>
              <a:t>SOPORTES DE LOS ASUNTOS A SOMETER A CONSIDERACIÓN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937350" y="2420888"/>
            <a:ext cx="8636124" cy="3384376"/>
          </a:xfrm>
        </p:spPr>
        <p:txBody>
          <a:bodyPr/>
          <a:lstStyle/>
          <a:p>
            <a:pPr algn="just"/>
            <a:endParaRPr lang="es-MX" sz="2800" dirty="0"/>
          </a:p>
          <a:p>
            <a:pPr algn="just"/>
            <a:endParaRPr lang="es-MX" sz="2800" dirty="0"/>
          </a:p>
          <a:p>
            <a:pPr algn="just"/>
            <a:endParaRPr lang="es-MX" sz="2800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832414D-19F2-4179-87B7-671900654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98227"/>
              </p:ext>
            </p:extLst>
          </p:nvPr>
        </p:nvGraphicFramePr>
        <p:xfrm>
          <a:off x="738749" y="1484784"/>
          <a:ext cx="8625273" cy="484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4664">
                  <a:extLst>
                    <a:ext uri="{9D8B030D-6E8A-4147-A177-3AD203B41FA5}">
                      <a16:colId xmlns:a16="http://schemas.microsoft.com/office/drawing/2014/main" val="3237500185"/>
                    </a:ext>
                  </a:extLst>
                </a:gridCol>
                <a:gridCol w="4190609">
                  <a:extLst>
                    <a:ext uri="{9D8B030D-6E8A-4147-A177-3AD203B41FA5}">
                      <a16:colId xmlns:a16="http://schemas.microsoft.com/office/drawing/2014/main" val="2947282329"/>
                    </a:ext>
                  </a:extLst>
                </a:gridCol>
              </a:tblGrid>
              <a:tr h="3919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MANUAL VERSIÓN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PROYECTO DE RESOLUCIÓN</a:t>
                      </a:r>
                      <a:endParaRPr lang="es-MX" sz="1800" dirty="0">
                        <a:solidFill>
                          <a:srgbClr val="08275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858003"/>
                  </a:ext>
                </a:extLst>
              </a:tr>
              <a:tr h="4409434">
                <a:tc>
                  <a:txBody>
                    <a:bodyPr/>
                    <a:lstStyle/>
                    <a:p>
                      <a:pPr lvl="0" algn="just"/>
                      <a:r>
                        <a:rPr lang="es-MX" sz="32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se encontraba establecido expresamente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s-ES" sz="2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 Anual de Adquisiciones Inicial</a:t>
                      </a:r>
                      <a:endParaRPr lang="es-MX" sz="2200" b="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2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Modificaciones contractuales a Concesiones y Otros Contratos (Salvo Concesiones Portuarias).</a:t>
                      </a:r>
                      <a:endParaRPr lang="es-MX" sz="2200" b="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s-ES" sz="2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Concesiones Portuarias y sus modificaciones.</a:t>
                      </a: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s-ES" sz="2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Modificaciones contractuales a Interventorías.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2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Procesos de Selección - Pliego Definitivo de Condiciones e Informe Definitivo de Evaluación.</a:t>
                      </a:r>
                      <a:endParaRPr lang="es-MX" sz="2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890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4538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9291" y="638406"/>
            <a:ext cx="8420100" cy="558346"/>
          </a:xfrm>
        </p:spPr>
        <p:txBody>
          <a:bodyPr/>
          <a:lstStyle/>
          <a:p>
            <a:r>
              <a:rPr lang="es-MX" sz="2800" dirty="0"/>
              <a:t>SOPORTES DE LOS ASUNTOS A SOMETER A CONSIDERACIÓN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937350" y="2420888"/>
            <a:ext cx="8636124" cy="3384376"/>
          </a:xfrm>
        </p:spPr>
        <p:txBody>
          <a:bodyPr/>
          <a:lstStyle/>
          <a:p>
            <a:pPr algn="just"/>
            <a:endParaRPr lang="es-MX" sz="2800" dirty="0"/>
          </a:p>
          <a:p>
            <a:pPr algn="just"/>
            <a:endParaRPr lang="es-MX" sz="2800" dirty="0"/>
          </a:p>
          <a:p>
            <a:pPr algn="just"/>
            <a:endParaRPr lang="es-MX" sz="2800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832414D-19F2-4179-87B7-671900654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669763"/>
              </p:ext>
            </p:extLst>
          </p:nvPr>
        </p:nvGraphicFramePr>
        <p:xfrm>
          <a:off x="738749" y="1196753"/>
          <a:ext cx="8625273" cy="4694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4664">
                  <a:extLst>
                    <a:ext uri="{9D8B030D-6E8A-4147-A177-3AD203B41FA5}">
                      <a16:colId xmlns:a16="http://schemas.microsoft.com/office/drawing/2014/main" val="3237500185"/>
                    </a:ext>
                  </a:extLst>
                </a:gridCol>
                <a:gridCol w="4190609">
                  <a:extLst>
                    <a:ext uri="{9D8B030D-6E8A-4147-A177-3AD203B41FA5}">
                      <a16:colId xmlns:a16="http://schemas.microsoft.com/office/drawing/2014/main" val="2947282329"/>
                    </a:ext>
                  </a:extLst>
                </a:gridCol>
              </a:tblGrid>
              <a:tr h="6262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MANUAL VERSIÓN 3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Sesiones Ordinarias – Numeral 9.3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PROYECTO DE RESOLUCIÓN</a:t>
                      </a:r>
                      <a:endParaRPr lang="es-MX" sz="1800" dirty="0">
                        <a:solidFill>
                          <a:srgbClr val="08275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858003"/>
                  </a:ext>
                </a:extLst>
              </a:tr>
              <a:tr h="4054291">
                <a:tc>
                  <a:txBody>
                    <a:bodyPr/>
                    <a:lstStyle/>
                    <a:p>
                      <a:pPr lvl="0" algn="just"/>
                      <a:r>
                        <a:rPr lang="es-MX" sz="20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Solicitudes de inclusión de asuntos a tratar: Conceptos de las áreas, los cuales pueden ser independientes del Estudio Previo.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Solicitudes de inclusión de asuntos a tratar: Los </a:t>
                      </a:r>
                      <a:r>
                        <a:rPr lang="es-ES_tradnl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Grupos Internos de Trabajo </a:t>
                      </a:r>
                      <a:r>
                        <a:rPr lang="es-CO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 intervengan en el asunto concreto (técnico, financiero, de riesgos, ambiental, social, predial, etc.), deberán emitir sus respectivos conceptos </a:t>
                      </a:r>
                      <a:r>
                        <a:rPr lang="es-CO" sz="20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el Estudio Previo</a:t>
                      </a:r>
                      <a:r>
                        <a:rPr lang="es-CO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La Interventoría emitirá su concepto en un documento independiente debidamente radicado en la ANI. 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proyecto de Otrosí debe estar suscrito por los Gerentes intervinientes en el asunto concreto.</a:t>
                      </a:r>
                      <a:endParaRPr lang="es-MX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890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536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37350" y="836712"/>
            <a:ext cx="8420100" cy="1134410"/>
          </a:xfrm>
        </p:spPr>
        <p:txBody>
          <a:bodyPr/>
          <a:lstStyle/>
          <a:p>
            <a:r>
              <a:rPr lang="es-MX" dirty="0"/>
              <a:t>SESIONES ORDINARIAS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937350" y="2420888"/>
            <a:ext cx="8636124" cy="3384376"/>
          </a:xfrm>
        </p:spPr>
        <p:txBody>
          <a:bodyPr/>
          <a:lstStyle/>
          <a:p>
            <a:pPr algn="just"/>
            <a:endParaRPr lang="es-MX" sz="2800" dirty="0"/>
          </a:p>
          <a:p>
            <a:pPr algn="just"/>
            <a:endParaRPr lang="es-MX" sz="2800" dirty="0"/>
          </a:p>
          <a:p>
            <a:pPr algn="just"/>
            <a:endParaRPr lang="es-MX" sz="2800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832414D-19F2-4179-87B7-671900654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317287"/>
              </p:ext>
            </p:extLst>
          </p:nvPr>
        </p:nvGraphicFramePr>
        <p:xfrm>
          <a:off x="704528" y="1806508"/>
          <a:ext cx="8652921" cy="3942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3237500185"/>
                    </a:ext>
                  </a:extLst>
                </a:gridCol>
                <a:gridCol w="4476457">
                  <a:extLst>
                    <a:ext uri="{9D8B030D-6E8A-4147-A177-3AD203B41FA5}">
                      <a16:colId xmlns:a16="http://schemas.microsoft.com/office/drawing/2014/main" val="2947282329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SITUACIÓN ACTUAL</a:t>
                      </a:r>
                      <a:endParaRPr lang="es-MX" sz="1800" dirty="0">
                        <a:solidFill>
                          <a:srgbClr val="08275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PROYECTO DE RESOLUCIÓN</a:t>
                      </a:r>
                      <a:endParaRPr lang="es-MX" sz="1800" dirty="0">
                        <a:solidFill>
                          <a:srgbClr val="08275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858003"/>
                  </a:ext>
                </a:extLst>
              </a:tr>
              <a:tr h="172819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llevarán a cabo </a:t>
                      </a:r>
                      <a:r>
                        <a:rPr lang="es-CO" sz="2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 días lunes de cada semana a partir de las 8:30 a.m.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 solicitudes se efectuarán con dos (2) días hábiles de anterioridad.</a:t>
                      </a:r>
                      <a:endParaRPr lang="es-MX" sz="2800" b="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O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llevarán a cabo los días que sean determinados previamente.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 </a:t>
                      </a:r>
                      <a:r>
                        <a:rPr lang="es-CO" sz="2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convocatorias</a:t>
                      </a:r>
                      <a:r>
                        <a:rPr lang="es-CO" sz="28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 efectuarán con dos (2) días hábiles de anterioridad.</a:t>
                      </a:r>
                      <a:endParaRPr lang="es-MX" sz="2800" b="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s-MX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890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343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37350" y="836712"/>
            <a:ext cx="8420100" cy="432048"/>
          </a:xfrm>
        </p:spPr>
        <p:txBody>
          <a:bodyPr/>
          <a:lstStyle/>
          <a:p>
            <a:r>
              <a:rPr lang="es-MX" dirty="0"/>
              <a:t>SESIONES ORDINARIAS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937350" y="2420888"/>
            <a:ext cx="8636124" cy="3384376"/>
          </a:xfrm>
        </p:spPr>
        <p:txBody>
          <a:bodyPr/>
          <a:lstStyle/>
          <a:p>
            <a:pPr algn="just"/>
            <a:endParaRPr lang="es-MX" sz="2800" dirty="0"/>
          </a:p>
          <a:p>
            <a:pPr algn="just"/>
            <a:endParaRPr lang="es-MX" sz="2800" dirty="0"/>
          </a:p>
          <a:p>
            <a:pPr algn="just"/>
            <a:endParaRPr lang="es-MX" sz="2800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832414D-19F2-4179-87B7-671900654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267369"/>
              </p:ext>
            </p:extLst>
          </p:nvPr>
        </p:nvGraphicFramePr>
        <p:xfrm>
          <a:off x="495973" y="1412776"/>
          <a:ext cx="8868946" cy="4125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3120">
                  <a:extLst>
                    <a:ext uri="{9D8B030D-6E8A-4147-A177-3AD203B41FA5}">
                      <a16:colId xmlns:a16="http://schemas.microsoft.com/office/drawing/2014/main" val="3237500185"/>
                    </a:ext>
                  </a:extLst>
                </a:gridCol>
                <a:gridCol w="4735826">
                  <a:extLst>
                    <a:ext uri="{9D8B030D-6E8A-4147-A177-3AD203B41FA5}">
                      <a16:colId xmlns:a16="http://schemas.microsoft.com/office/drawing/2014/main" val="2947282329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MANUAL VERSIÓN 3</a:t>
                      </a:r>
                    </a:p>
                    <a:p>
                      <a:pPr algn="ctr"/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Sesiones Ordinarias – PUNTO VARIOS</a:t>
                      </a:r>
                      <a:endParaRPr lang="es-MX" sz="1800" dirty="0">
                        <a:solidFill>
                          <a:srgbClr val="08275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PROYECTO DE RESOLUCIÓN</a:t>
                      </a:r>
                      <a:endParaRPr lang="es-MX" sz="1800" dirty="0">
                        <a:solidFill>
                          <a:srgbClr val="08275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858003"/>
                  </a:ext>
                </a:extLst>
              </a:tr>
              <a:tr h="1728192">
                <a:tc>
                  <a:txBody>
                    <a:bodyPr/>
                    <a:lstStyle/>
                    <a:p>
                      <a:pPr lvl="0" algn="just"/>
                      <a:r>
                        <a:rPr lang="es-MX" sz="2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se encuentra establecido.</a:t>
                      </a:r>
                    </a:p>
                    <a:p>
                      <a:pPr algn="just"/>
                      <a:endParaRPr lang="es-MX" sz="2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O" sz="2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Punto de VARIOS. Se aprueba por los Integrantes en la respectiva sesión.</a:t>
                      </a:r>
                    </a:p>
                    <a:p>
                      <a:pPr algn="just"/>
                      <a:r>
                        <a:rPr lang="es-CO" sz="2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deberá aportar la totalidad de los soportes requeridos en el literal h) del artículo sexto del presente acto administrativo, según corresponda.</a:t>
                      </a:r>
                      <a:endParaRPr lang="es-MX" sz="2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890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1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37350" y="836712"/>
            <a:ext cx="8420100" cy="446856"/>
          </a:xfrm>
        </p:spPr>
        <p:txBody>
          <a:bodyPr/>
          <a:lstStyle/>
          <a:p>
            <a:r>
              <a:rPr lang="es-MX" dirty="0"/>
              <a:t>SESIONES EXTRAORDINARIAS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937350" y="2420888"/>
            <a:ext cx="8636124" cy="3384376"/>
          </a:xfrm>
        </p:spPr>
        <p:txBody>
          <a:bodyPr/>
          <a:lstStyle/>
          <a:p>
            <a:pPr algn="just"/>
            <a:endParaRPr lang="es-MX" sz="2800" dirty="0"/>
          </a:p>
          <a:p>
            <a:pPr algn="just"/>
            <a:endParaRPr lang="es-MX" sz="2800" dirty="0"/>
          </a:p>
          <a:p>
            <a:pPr algn="just"/>
            <a:endParaRPr lang="es-MX" sz="2800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832414D-19F2-4179-87B7-671900654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211073"/>
              </p:ext>
            </p:extLst>
          </p:nvPr>
        </p:nvGraphicFramePr>
        <p:xfrm>
          <a:off x="488504" y="1412776"/>
          <a:ext cx="8868946" cy="4247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8140">
                  <a:extLst>
                    <a:ext uri="{9D8B030D-6E8A-4147-A177-3AD203B41FA5}">
                      <a16:colId xmlns:a16="http://schemas.microsoft.com/office/drawing/2014/main" val="3237500185"/>
                    </a:ext>
                  </a:extLst>
                </a:gridCol>
                <a:gridCol w="4950806">
                  <a:extLst>
                    <a:ext uri="{9D8B030D-6E8A-4147-A177-3AD203B41FA5}">
                      <a16:colId xmlns:a16="http://schemas.microsoft.com/office/drawing/2014/main" val="2947282329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MANUAL VERSIÓN 3</a:t>
                      </a:r>
                    </a:p>
                    <a:p>
                      <a:pPr algn="ctr"/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Sesiones Extraordinarias – Numeral 9.5</a:t>
                      </a:r>
                      <a:endParaRPr lang="es-MX" sz="1800" dirty="0">
                        <a:solidFill>
                          <a:srgbClr val="08275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PROYECTO DE RESOLUCIÓN</a:t>
                      </a:r>
                      <a:endParaRPr lang="es-MX" sz="1800" dirty="0">
                        <a:solidFill>
                          <a:srgbClr val="08275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858003"/>
                  </a:ext>
                </a:extLst>
              </a:tr>
              <a:tr h="1728192">
                <a:tc>
                  <a:txBody>
                    <a:bodyPr/>
                    <a:lstStyle/>
                    <a:p>
                      <a:pPr lvl="0" algn="just"/>
                      <a:r>
                        <a:rPr lang="es-CO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Respecto de asuntos absolutamente excepcionales, </a:t>
                      </a:r>
                      <a:r>
                        <a:rPr lang="es-CO" sz="24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solicitud expresa y escrita del Presidente de la Agencia Nacional de Infraestructura, eventos en los cuales éstas serán convocadas para días diferentes al ya establecido para las Sesiones Ordinarias. </a:t>
                      </a:r>
                      <a:endParaRPr lang="es-MX" sz="2400" b="1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Respecto de asuntos absolutamente excepcionales.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Pliegos Definitivos de Condiciones a los procesos de selección que cuenten con un presupuesto oficial superior a la menor cuantía y sus correspondientes Informes Definitivos de Evaluación.</a:t>
                      </a:r>
                      <a:endParaRPr lang="es-MX" sz="2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890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679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45362" y="908720"/>
            <a:ext cx="8420100" cy="288032"/>
          </a:xfrm>
        </p:spPr>
        <p:txBody>
          <a:bodyPr/>
          <a:lstStyle/>
          <a:p>
            <a:r>
              <a:rPr lang="es-MX" dirty="0"/>
              <a:t>SESIONES EXTRAORDINARIAS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937350" y="2420888"/>
            <a:ext cx="8636124" cy="3384376"/>
          </a:xfrm>
        </p:spPr>
        <p:txBody>
          <a:bodyPr/>
          <a:lstStyle/>
          <a:p>
            <a:pPr algn="just"/>
            <a:endParaRPr lang="es-MX" sz="2800" dirty="0"/>
          </a:p>
          <a:p>
            <a:pPr algn="just"/>
            <a:endParaRPr lang="es-MX" sz="2800" dirty="0"/>
          </a:p>
          <a:p>
            <a:pPr algn="just"/>
            <a:endParaRPr lang="es-MX" sz="2800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832414D-19F2-4179-87B7-671900654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975041"/>
              </p:ext>
            </p:extLst>
          </p:nvPr>
        </p:nvGraphicFramePr>
        <p:xfrm>
          <a:off x="344488" y="1412776"/>
          <a:ext cx="8868946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8140">
                  <a:extLst>
                    <a:ext uri="{9D8B030D-6E8A-4147-A177-3AD203B41FA5}">
                      <a16:colId xmlns:a16="http://schemas.microsoft.com/office/drawing/2014/main" val="3237500185"/>
                    </a:ext>
                  </a:extLst>
                </a:gridCol>
                <a:gridCol w="4950806">
                  <a:extLst>
                    <a:ext uri="{9D8B030D-6E8A-4147-A177-3AD203B41FA5}">
                      <a16:colId xmlns:a16="http://schemas.microsoft.com/office/drawing/2014/main" val="2947282329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MANUAL VERSIÓN 3</a:t>
                      </a:r>
                    </a:p>
                    <a:p>
                      <a:pPr algn="ctr"/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Sesiones Extraordinarias – Numeral 9.5</a:t>
                      </a:r>
                      <a:endParaRPr lang="es-MX" sz="1800" dirty="0">
                        <a:solidFill>
                          <a:srgbClr val="08275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PROYECTO DE RESOLUCIÓN</a:t>
                      </a:r>
                      <a:endParaRPr lang="es-MX" sz="1800" dirty="0">
                        <a:solidFill>
                          <a:srgbClr val="08275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858003"/>
                  </a:ext>
                </a:extLst>
              </a:tr>
              <a:tr h="1728192">
                <a:tc>
                  <a:txBody>
                    <a:bodyPr/>
                    <a:lstStyle/>
                    <a:p>
                      <a:pPr lvl="0" algn="just"/>
                      <a:r>
                        <a:rPr lang="es-CO" sz="3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 solicitudes de inclusión de asuntos a tratar: </a:t>
                      </a:r>
                      <a:r>
                        <a:rPr lang="es-CO" sz="32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Mínimo con dos  (2) días de anterioridad a la fecha en que se convoca la misma. </a:t>
                      </a:r>
                      <a:endParaRPr lang="es-MX" sz="3200" b="1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3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Convocatoria: Un (1) día hábil a la realización de la respectiva Sesión.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890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36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45362" y="908720"/>
            <a:ext cx="8420100" cy="288032"/>
          </a:xfrm>
        </p:spPr>
        <p:txBody>
          <a:bodyPr/>
          <a:lstStyle/>
          <a:p>
            <a:r>
              <a:rPr lang="es-MX" dirty="0"/>
              <a:t>CERTIFICACIONES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937350" y="2420888"/>
            <a:ext cx="8636124" cy="3384376"/>
          </a:xfrm>
        </p:spPr>
        <p:txBody>
          <a:bodyPr/>
          <a:lstStyle/>
          <a:p>
            <a:pPr algn="just"/>
            <a:endParaRPr lang="es-MX" sz="2800" dirty="0"/>
          </a:p>
          <a:p>
            <a:pPr algn="just"/>
            <a:endParaRPr lang="es-MX" sz="2800" dirty="0"/>
          </a:p>
          <a:p>
            <a:pPr algn="just"/>
            <a:endParaRPr lang="es-MX" sz="2800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832414D-19F2-4179-87B7-671900654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947650"/>
              </p:ext>
            </p:extLst>
          </p:nvPr>
        </p:nvGraphicFramePr>
        <p:xfrm>
          <a:off x="344488" y="1412776"/>
          <a:ext cx="8868946" cy="46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3237500185"/>
                    </a:ext>
                  </a:extLst>
                </a:gridCol>
                <a:gridCol w="4908506">
                  <a:extLst>
                    <a:ext uri="{9D8B030D-6E8A-4147-A177-3AD203B41FA5}">
                      <a16:colId xmlns:a16="http://schemas.microsoft.com/office/drawing/2014/main" val="2947282329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MANUAL VERSIÓN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PROYECTO DE RESOLUCIÓN</a:t>
                      </a:r>
                      <a:endParaRPr lang="es-MX" sz="1800" dirty="0">
                        <a:solidFill>
                          <a:srgbClr val="08275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858003"/>
                  </a:ext>
                </a:extLst>
              </a:tr>
              <a:tr h="1728192">
                <a:tc>
                  <a:txBody>
                    <a:bodyPr/>
                    <a:lstStyle/>
                    <a:p>
                      <a:pPr lvl="0" algn="just"/>
                      <a:r>
                        <a:rPr lang="es-CO" sz="3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se encuentra establecido.</a:t>
                      </a:r>
                      <a:endParaRPr lang="es-MX" sz="3200" b="1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Serán suscritas por la Secretaría Técnica del Comité de Contratación.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Deberán contener el número y fecha de la sesión, relación de los Integrantes presentes en la respectiva Sesión y una transcripción del debate y recomendación o no recomendación de aprobación del tema certificado.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890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0342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2796" y="404664"/>
            <a:ext cx="8420100" cy="1470025"/>
          </a:xfrm>
        </p:spPr>
        <p:txBody>
          <a:bodyPr/>
          <a:lstStyle/>
          <a:p>
            <a:br>
              <a:rPr lang="es-MX" dirty="0"/>
            </a:br>
            <a:endParaRPr lang="es-MX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784784" y="1700808"/>
            <a:ext cx="8636124" cy="3384376"/>
          </a:xfrm>
        </p:spPr>
        <p:txBody>
          <a:bodyPr/>
          <a:lstStyle/>
          <a:p>
            <a:endParaRPr lang="es-MX" sz="4400" dirty="0"/>
          </a:p>
          <a:p>
            <a:r>
              <a:rPr lang="es-MX" sz="9600" b="1" dirty="0"/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1290253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1844824"/>
            <a:ext cx="8420100" cy="1470025"/>
          </a:xfrm>
        </p:spPr>
        <p:txBody>
          <a:bodyPr/>
          <a:lstStyle/>
          <a:p>
            <a:br>
              <a:rPr lang="es-MX" dirty="0"/>
            </a:br>
            <a:br>
              <a:rPr lang="es-MX" dirty="0"/>
            </a:br>
            <a:r>
              <a:rPr lang="es-MX" dirty="0"/>
              <a:t>RESOLUCIÓN </a:t>
            </a:r>
            <a:br>
              <a:rPr lang="es-MX" dirty="0"/>
            </a:br>
            <a:r>
              <a:rPr lang="es-MX" dirty="0"/>
              <a:t>COMITÉ DE CONTRATACIÓN</a:t>
            </a:r>
          </a:p>
        </p:txBody>
      </p:sp>
    </p:spTree>
    <p:extLst>
      <p:ext uri="{BB962C8B-B14F-4D97-AF65-F5344CB8AC3E}">
        <p14:creationId xmlns:p14="http://schemas.microsoft.com/office/powerpoint/2010/main" val="390895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59798" y="620688"/>
            <a:ext cx="8420100" cy="1470025"/>
          </a:xfrm>
        </p:spPr>
        <p:txBody>
          <a:bodyPr/>
          <a:lstStyle/>
          <a:p>
            <a:r>
              <a:rPr lang="es-MX" sz="3200" dirty="0"/>
              <a:t>ASPECTOS PRINCIPALES DE CAMBIO</a:t>
            </a:r>
            <a:br>
              <a:rPr lang="es-MX" sz="3200" dirty="0"/>
            </a:br>
            <a:r>
              <a:rPr lang="es-MX" sz="3200" dirty="0"/>
              <a:t>COMITÉ DE CONTRATACIÓN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851786" y="2090712"/>
            <a:ext cx="8636124" cy="3570535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es-MX" sz="2800" dirty="0">
                <a:solidFill>
                  <a:srgbClr val="0F1923"/>
                </a:solidFill>
              </a:rPr>
              <a:t>Quién ejerce la Secretaría Técnica.</a:t>
            </a:r>
          </a:p>
          <a:p>
            <a:pPr marL="514350" indent="-514350" algn="just">
              <a:buAutoNum type="arabicPeriod"/>
            </a:pPr>
            <a:r>
              <a:rPr lang="es-MX" sz="2800" dirty="0">
                <a:solidFill>
                  <a:srgbClr val="0F1923"/>
                </a:solidFill>
              </a:rPr>
              <a:t>Funciones.</a:t>
            </a:r>
          </a:p>
          <a:p>
            <a:pPr marL="514350" indent="-514350" algn="just">
              <a:buAutoNum type="arabicPeriod"/>
            </a:pPr>
            <a:r>
              <a:rPr lang="es-MX" sz="2800" dirty="0">
                <a:solidFill>
                  <a:srgbClr val="0F1923"/>
                </a:solidFill>
              </a:rPr>
              <a:t>Bitácora.</a:t>
            </a:r>
          </a:p>
          <a:p>
            <a:pPr marL="514350" indent="-514350" algn="just">
              <a:buAutoNum type="arabicPeriod"/>
            </a:pPr>
            <a:r>
              <a:rPr lang="es-MX" sz="2800" dirty="0">
                <a:solidFill>
                  <a:srgbClr val="0F1923"/>
                </a:solidFill>
              </a:rPr>
              <a:t>Regulación Interna.</a:t>
            </a:r>
          </a:p>
          <a:p>
            <a:pPr marL="514350" indent="-514350" algn="just">
              <a:buAutoNum type="arabicPeriod"/>
            </a:pPr>
            <a:r>
              <a:rPr lang="es-MX" sz="2800" dirty="0">
                <a:solidFill>
                  <a:srgbClr val="0F1923"/>
                </a:solidFill>
              </a:rPr>
              <a:t>Soportes de los asuntos a tratar.</a:t>
            </a:r>
          </a:p>
          <a:p>
            <a:pPr marL="514350" indent="-514350" algn="just">
              <a:buAutoNum type="arabicPeriod"/>
            </a:pPr>
            <a:r>
              <a:rPr lang="es-MX" sz="2800" dirty="0">
                <a:solidFill>
                  <a:srgbClr val="0F1923"/>
                </a:solidFill>
              </a:rPr>
              <a:t>Sesiones.</a:t>
            </a:r>
          </a:p>
          <a:p>
            <a:pPr marL="514350" indent="-514350" algn="just">
              <a:buAutoNum type="arabicPeriod"/>
            </a:pPr>
            <a:r>
              <a:rPr lang="es-MX" sz="2800" dirty="0">
                <a:solidFill>
                  <a:srgbClr val="0F1923"/>
                </a:solidFill>
              </a:rPr>
              <a:t>Certificaciones.</a:t>
            </a:r>
          </a:p>
          <a:p>
            <a:pPr algn="just"/>
            <a:endParaRPr lang="es-MX" sz="2800" dirty="0">
              <a:solidFill>
                <a:srgbClr val="0F1923"/>
              </a:solidFill>
            </a:endParaRPr>
          </a:p>
          <a:p>
            <a:pPr marL="514350" indent="-514350" algn="just">
              <a:buAutoNum type="arabicPeriod"/>
            </a:pPr>
            <a:endParaRPr lang="es-MX" sz="2800" dirty="0">
              <a:solidFill>
                <a:srgbClr val="0F1923"/>
              </a:solidFill>
            </a:endParaRPr>
          </a:p>
          <a:p>
            <a:pPr algn="just"/>
            <a:endParaRPr lang="es-MX" sz="2800" dirty="0"/>
          </a:p>
          <a:p>
            <a:pPr algn="just"/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79529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59798" y="620688"/>
            <a:ext cx="8420100" cy="1470025"/>
          </a:xfrm>
        </p:spPr>
        <p:txBody>
          <a:bodyPr/>
          <a:lstStyle/>
          <a:p>
            <a:r>
              <a:rPr lang="es-MX" dirty="0"/>
              <a:t>QUIÉN EJERCE LA SECRETARÍA TÉCNICA?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851786" y="2276872"/>
            <a:ext cx="8636124" cy="3384376"/>
          </a:xfrm>
        </p:spPr>
        <p:txBody>
          <a:bodyPr/>
          <a:lstStyle/>
          <a:p>
            <a:pPr algn="just"/>
            <a:endParaRPr lang="es-MX" sz="2800" dirty="0"/>
          </a:p>
          <a:p>
            <a:pPr algn="just"/>
            <a:endParaRPr lang="es-MX" sz="2800" dirty="0"/>
          </a:p>
          <a:p>
            <a:pPr algn="just"/>
            <a:endParaRPr lang="es-MX" sz="2800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832414D-19F2-4179-87B7-671900654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272737"/>
              </p:ext>
            </p:extLst>
          </p:nvPr>
        </p:nvGraphicFramePr>
        <p:xfrm>
          <a:off x="560512" y="1700809"/>
          <a:ext cx="8819386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8161">
                  <a:extLst>
                    <a:ext uri="{9D8B030D-6E8A-4147-A177-3AD203B41FA5}">
                      <a16:colId xmlns:a16="http://schemas.microsoft.com/office/drawing/2014/main" val="3237500185"/>
                    </a:ext>
                  </a:extLst>
                </a:gridCol>
                <a:gridCol w="4811225">
                  <a:extLst>
                    <a:ext uri="{9D8B030D-6E8A-4147-A177-3AD203B41FA5}">
                      <a16:colId xmlns:a16="http://schemas.microsoft.com/office/drawing/2014/main" val="2947282329"/>
                    </a:ext>
                  </a:extLst>
                </a:gridCol>
              </a:tblGrid>
              <a:tr h="6338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MANUAL VERSIÓN 3</a:t>
                      </a:r>
                    </a:p>
                    <a:p>
                      <a:pPr algn="ctr"/>
                      <a:r>
                        <a:rPr lang="es-MX" sz="2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Regulación -Numeral 9.1</a:t>
                      </a:r>
                      <a:endParaRPr lang="es-MX" sz="2800" dirty="0">
                        <a:solidFill>
                          <a:srgbClr val="08275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PROYECTO DE RESOLUCIÓN</a:t>
                      </a:r>
                      <a:endParaRPr lang="es-MX" sz="2800" dirty="0">
                        <a:solidFill>
                          <a:srgbClr val="08275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858003"/>
                  </a:ext>
                </a:extLst>
              </a:tr>
              <a:tr h="3326613">
                <a:tc>
                  <a:txBody>
                    <a:bodyPr/>
                    <a:lstStyle/>
                    <a:p>
                      <a:pPr lvl="0" algn="just"/>
                      <a:r>
                        <a:rPr lang="es-ES_tradnl" sz="3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Grupo Interno de Trabajo de Contratación.</a:t>
                      </a:r>
                      <a:endParaRPr lang="es-MX" sz="3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3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Coordinador del</a:t>
                      </a:r>
                      <a:r>
                        <a:rPr lang="es-ES_tradnl" sz="3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Grupo Interno de Trabajo de Contratación, quien contará con el apoyo de </a:t>
                      </a:r>
                      <a:r>
                        <a:rPr lang="es-ES_tradnl" sz="38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 profesionales del GIT de Contratación</a:t>
                      </a:r>
                      <a:r>
                        <a:rPr lang="es-ES_tradnl" sz="3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s-MX" sz="3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890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47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59798" y="620689"/>
            <a:ext cx="8420100" cy="648072"/>
          </a:xfrm>
        </p:spPr>
        <p:txBody>
          <a:bodyPr/>
          <a:lstStyle/>
          <a:p>
            <a:r>
              <a:rPr lang="es-MX" sz="2800" dirty="0"/>
              <a:t>FUNCIONES</a:t>
            </a:r>
            <a:br>
              <a:rPr lang="es-MX" sz="2800" dirty="0"/>
            </a:br>
            <a:r>
              <a:rPr lang="es-MX" sz="2800" dirty="0"/>
              <a:t>PLAN ANUAL DE ADQUISICIONES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851786" y="2276872"/>
            <a:ext cx="8636124" cy="3384376"/>
          </a:xfrm>
        </p:spPr>
        <p:txBody>
          <a:bodyPr/>
          <a:lstStyle/>
          <a:p>
            <a:pPr algn="just"/>
            <a:endParaRPr lang="es-MX" sz="2800" dirty="0"/>
          </a:p>
          <a:p>
            <a:pPr algn="just"/>
            <a:endParaRPr lang="es-MX" sz="2800" dirty="0"/>
          </a:p>
          <a:p>
            <a:pPr algn="just"/>
            <a:endParaRPr lang="es-MX" sz="2800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832414D-19F2-4179-87B7-671900654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766720"/>
              </p:ext>
            </p:extLst>
          </p:nvPr>
        </p:nvGraphicFramePr>
        <p:xfrm>
          <a:off x="992590" y="1412777"/>
          <a:ext cx="8025650" cy="4141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9931">
                  <a:extLst>
                    <a:ext uri="{9D8B030D-6E8A-4147-A177-3AD203B41FA5}">
                      <a16:colId xmlns:a16="http://schemas.microsoft.com/office/drawing/2014/main" val="3237500185"/>
                    </a:ext>
                  </a:extLst>
                </a:gridCol>
                <a:gridCol w="3885719">
                  <a:extLst>
                    <a:ext uri="{9D8B030D-6E8A-4147-A177-3AD203B41FA5}">
                      <a16:colId xmlns:a16="http://schemas.microsoft.com/office/drawing/2014/main" val="2947282329"/>
                    </a:ext>
                  </a:extLst>
                </a:gridCol>
              </a:tblGrid>
              <a:tr h="663764">
                <a:tc>
                  <a:txBody>
                    <a:bodyPr/>
                    <a:lstStyle/>
                    <a:p>
                      <a:pPr algn="ctr"/>
                      <a:r>
                        <a:rPr lang="es-MX" sz="20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MANUAL VERSIÓN 3</a:t>
                      </a:r>
                    </a:p>
                    <a:p>
                      <a:pPr algn="ctr"/>
                      <a:r>
                        <a:rPr lang="es-MX" sz="20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Numeral 4.2.3</a:t>
                      </a:r>
                      <a:endParaRPr lang="es-MX" sz="2000" dirty="0">
                        <a:solidFill>
                          <a:srgbClr val="08275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PROYECTO DE RESOLUCÍÓN</a:t>
                      </a:r>
                      <a:endParaRPr lang="es-MX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858003"/>
                  </a:ext>
                </a:extLst>
              </a:tr>
              <a:tr h="3440691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_trad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Recomendará en cada vigencia la aprobación inicial del PAA.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_trad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Modificaciones que se efectúen: Responsabilidad de cada Ordenador del Gasto de la Entidad.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_tradnl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GIT de Contratación presenta Informes sobre el estado del PAA en las primeras Sesiones Ordinarias de Junio y Noviembre.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_tradnl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GIT de Contratación presenta informe pormenorizado sobre el estado del Plan.</a:t>
                      </a:r>
                      <a:endParaRPr lang="es-MX" sz="18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_trad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Recomendará </a:t>
                      </a:r>
                      <a:r>
                        <a:rPr lang="es-MX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los ordenadores del gasto respectivos y al Grupo Interno de Trabajo de Contratación</a:t>
                      </a:r>
                      <a:r>
                        <a:rPr lang="es-MX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para efectos de su publicación, al comienzo de cada anualidad, la aprobación inicial de su PAA. 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Modificaciones que se efectúen:  Responsabilidad de cada Ordenador del Gasto.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/>
                      <a:r>
                        <a:rPr lang="es-MX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texto restante se elimina.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890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83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59798" y="620689"/>
            <a:ext cx="8420100" cy="1296143"/>
          </a:xfrm>
        </p:spPr>
        <p:txBody>
          <a:bodyPr/>
          <a:lstStyle/>
          <a:p>
            <a:r>
              <a:rPr lang="es-MX" sz="2400" dirty="0"/>
              <a:t>FUNCIONES </a:t>
            </a:r>
            <a:br>
              <a:rPr lang="es-MX" sz="2400" dirty="0"/>
            </a:br>
            <a:r>
              <a:rPr lang="es-MX" sz="2400" dirty="0"/>
              <a:t>CONCESIONES PORTUARIAS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937350" y="2420888"/>
            <a:ext cx="8636124" cy="3384376"/>
          </a:xfrm>
        </p:spPr>
        <p:txBody>
          <a:bodyPr/>
          <a:lstStyle/>
          <a:p>
            <a:pPr algn="just"/>
            <a:endParaRPr lang="es-MX" sz="2800" dirty="0"/>
          </a:p>
          <a:p>
            <a:pPr algn="just"/>
            <a:endParaRPr lang="es-MX" sz="2800" dirty="0"/>
          </a:p>
          <a:p>
            <a:pPr algn="just"/>
            <a:endParaRPr lang="es-MX" sz="2800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832414D-19F2-4179-87B7-671900654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040225"/>
              </p:ext>
            </p:extLst>
          </p:nvPr>
        </p:nvGraphicFramePr>
        <p:xfrm>
          <a:off x="1280592" y="1897585"/>
          <a:ext cx="7813692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val="3237500185"/>
                    </a:ext>
                  </a:extLst>
                </a:gridCol>
                <a:gridCol w="4069276">
                  <a:extLst>
                    <a:ext uri="{9D8B030D-6E8A-4147-A177-3AD203B41FA5}">
                      <a16:colId xmlns:a16="http://schemas.microsoft.com/office/drawing/2014/main" val="2947282329"/>
                    </a:ext>
                  </a:extLst>
                </a:gridCol>
              </a:tblGrid>
              <a:tr h="3568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MANUAL VERSIÓN 3</a:t>
                      </a:r>
                    </a:p>
                    <a:p>
                      <a:pPr algn="ctr"/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Funciones del Comité - Numeral 9.2</a:t>
                      </a:r>
                      <a:endParaRPr lang="es-MX" sz="1800" dirty="0">
                        <a:solidFill>
                          <a:srgbClr val="08275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PROYECTO DE RESOLUCIÓN</a:t>
                      </a:r>
                      <a:endParaRPr lang="es-MX" sz="1800" dirty="0">
                        <a:solidFill>
                          <a:srgbClr val="08275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858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just"/>
                      <a:r>
                        <a:rPr lang="es-ES_tradnl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Recomendar el otorgamiento de las concesiones portuarias.</a:t>
                      </a:r>
                      <a:endParaRPr lang="es-MX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Recomendar el otorgamiento de las concesiones portuarias, </a:t>
                      </a:r>
                      <a:r>
                        <a:rPr lang="es-ES_tradnl" sz="24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así como las modificaciones contractuales que se pretendan realizar respecto de las mismas, antes de su sometimiento a consideración ante el Consejo Directivo de la Entidad</a:t>
                      </a:r>
                      <a:r>
                        <a:rPr lang="es-ES_tradnl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s-MX" sz="24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890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45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59798" y="620689"/>
            <a:ext cx="8420100" cy="1296143"/>
          </a:xfrm>
        </p:spPr>
        <p:txBody>
          <a:bodyPr/>
          <a:lstStyle/>
          <a:p>
            <a:r>
              <a:rPr lang="es-MX" sz="2800" dirty="0"/>
              <a:t>FUNCIONES </a:t>
            </a:r>
            <a:br>
              <a:rPr lang="es-MX" sz="2800" dirty="0"/>
            </a:br>
            <a:r>
              <a:rPr lang="es-MX" sz="2800" dirty="0"/>
              <a:t>INICIO DE PROCESOS DE SELECCIÓN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937350" y="2420888"/>
            <a:ext cx="8636124" cy="3384376"/>
          </a:xfrm>
        </p:spPr>
        <p:txBody>
          <a:bodyPr/>
          <a:lstStyle/>
          <a:p>
            <a:pPr algn="just"/>
            <a:endParaRPr lang="es-MX" sz="2800" dirty="0"/>
          </a:p>
          <a:p>
            <a:pPr algn="just"/>
            <a:endParaRPr lang="es-MX" sz="2800" dirty="0"/>
          </a:p>
          <a:p>
            <a:pPr algn="just"/>
            <a:endParaRPr lang="es-MX" sz="2800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832414D-19F2-4179-87B7-671900654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347884"/>
              </p:ext>
            </p:extLst>
          </p:nvPr>
        </p:nvGraphicFramePr>
        <p:xfrm>
          <a:off x="1245412" y="1901911"/>
          <a:ext cx="7848872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5702">
                  <a:extLst>
                    <a:ext uri="{9D8B030D-6E8A-4147-A177-3AD203B41FA5}">
                      <a16:colId xmlns:a16="http://schemas.microsoft.com/office/drawing/2014/main" val="3237500185"/>
                    </a:ext>
                  </a:extLst>
                </a:gridCol>
                <a:gridCol w="3833170">
                  <a:extLst>
                    <a:ext uri="{9D8B030D-6E8A-4147-A177-3AD203B41FA5}">
                      <a16:colId xmlns:a16="http://schemas.microsoft.com/office/drawing/2014/main" val="2947282329"/>
                    </a:ext>
                  </a:extLst>
                </a:gridCol>
              </a:tblGrid>
              <a:tr h="3568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MANUAL VERSIÓN 3</a:t>
                      </a:r>
                    </a:p>
                    <a:p>
                      <a:pPr algn="ctr"/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Funciones del Comité - Numeral 9.2</a:t>
                      </a:r>
                      <a:endParaRPr lang="es-MX" sz="1800" dirty="0">
                        <a:solidFill>
                          <a:srgbClr val="08275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PROYECTO DE RESOLUCIÓN</a:t>
                      </a:r>
                      <a:endParaRPr lang="es-MX" sz="1800" dirty="0">
                        <a:solidFill>
                          <a:srgbClr val="08275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858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s-ES_tradnl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Inicio de los procesos de selección cuyo presupuesto oficial supere la menor cuantía de la Entidad y pliegos de condiciones definitivos. </a:t>
                      </a: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s-ES_tradnl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Adendas.</a:t>
                      </a:r>
                      <a:endParaRPr lang="es-MX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Inicio de los procesos de selección de la Agencia cuyo presupuesto oficial supere la menor cuantía de la Entidad.</a:t>
                      </a:r>
                    </a:p>
                    <a:p>
                      <a:pPr algn="just"/>
                      <a:endParaRPr lang="es-ES" sz="24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s-ES" sz="2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 Adendas no serán sometidas a consideración del Comité de Contratación.</a:t>
                      </a:r>
                      <a:endParaRPr lang="es-MX" sz="2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890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74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59798" y="620688"/>
            <a:ext cx="8420100" cy="1470025"/>
          </a:xfrm>
        </p:spPr>
        <p:txBody>
          <a:bodyPr/>
          <a:lstStyle/>
          <a:p>
            <a:r>
              <a:rPr lang="es-MX" dirty="0"/>
              <a:t>BITÁCORA DEL PROYECTO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851786" y="2276872"/>
            <a:ext cx="8636124" cy="3384376"/>
          </a:xfrm>
        </p:spPr>
        <p:txBody>
          <a:bodyPr/>
          <a:lstStyle/>
          <a:p>
            <a:pPr algn="just"/>
            <a:endParaRPr lang="es-MX" sz="2800" dirty="0"/>
          </a:p>
          <a:p>
            <a:pPr algn="just"/>
            <a:endParaRPr lang="es-MX" sz="2800" dirty="0"/>
          </a:p>
          <a:p>
            <a:pPr algn="just"/>
            <a:endParaRPr lang="es-MX" sz="2800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832414D-19F2-4179-87B7-671900654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657991"/>
              </p:ext>
            </p:extLst>
          </p:nvPr>
        </p:nvGraphicFramePr>
        <p:xfrm>
          <a:off x="920552" y="1881728"/>
          <a:ext cx="8064896" cy="382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3237500185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947282329"/>
                    </a:ext>
                  </a:extLst>
                </a:gridCol>
              </a:tblGrid>
              <a:tr h="446600">
                <a:tc>
                  <a:txBody>
                    <a:bodyPr/>
                    <a:lstStyle/>
                    <a:p>
                      <a:pPr algn="ctr"/>
                      <a:r>
                        <a:rPr lang="es-MX" sz="20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SITUACIÓN ACTUAL</a:t>
                      </a:r>
                      <a:endParaRPr lang="es-MX" sz="2000" dirty="0">
                        <a:solidFill>
                          <a:srgbClr val="08275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PROYECTO DE RESOLUCIÓN</a:t>
                      </a:r>
                      <a:endParaRPr lang="es-MX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858003"/>
                  </a:ext>
                </a:extLst>
              </a:tr>
              <a:tr h="3051559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es-MX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 procedimiento, se lleva a Comité de Contratación en aquellos casos en que se supera la menor cuantía.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s-MX" sz="3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ningún caso se llevan Bitácoras al Comité de Contratación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890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75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59798" y="620689"/>
            <a:ext cx="8420100" cy="576064"/>
          </a:xfrm>
        </p:spPr>
        <p:txBody>
          <a:bodyPr/>
          <a:lstStyle/>
          <a:p>
            <a:r>
              <a:rPr lang="es-MX" dirty="0"/>
              <a:t>REGULACIÓN INTERNA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851786" y="2276872"/>
            <a:ext cx="8636124" cy="3384376"/>
          </a:xfrm>
        </p:spPr>
        <p:txBody>
          <a:bodyPr/>
          <a:lstStyle/>
          <a:p>
            <a:pPr algn="just"/>
            <a:endParaRPr lang="es-MX" sz="2800" dirty="0"/>
          </a:p>
          <a:p>
            <a:pPr algn="just"/>
            <a:endParaRPr lang="es-MX" sz="2800" dirty="0"/>
          </a:p>
          <a:p>
            <a:pPr algn="just"/>
            <a:endParaRPr lang="es-MX" sz="2800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832414D-19F2-4179-87B7-671900654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079727"/>
              </p:ext>
            </p:extLst>
          </p:nvPr>
        </p:nvGraphicFramePr>
        <p:xfrm>
          <a:off x="272480" y="1340768"/>
          <a:ext cx="936104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3237500185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947282329"/>
                    </a:ext>
                  </a:extLst>
                </a:gridCol>
              </a:tblGrid>
              <a:tr h="6369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MANUAL VERSIÓN 3</a:t>
                      </a:r>
                    </a:p>
                    <a:p>
                      <a:pPr algn="ctr"/>
                      <a:r>
                        <a:rPr lang="es-MX" sz="20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Regulación -Numeral 9.1</a:t>
                      </a:r>
                      <a:endParaRPr lang="es-MX" sz="2000" dirty="0">
                        <a:solidFill>
                          <a:srgbClr val="08275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1" kern="1200" dirty="0">
                          <a:solidFill>
                            <a:srgbClr val="08275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PROYECTO DE RESOLUCIÓN</a:t>
                      </a:r>
                      <a:endParaRPr lang="es-MX" sz="2000" dirty="0">
                        <a:solidFill>
                          <a:srgbClr val="08275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858003"/>
                  </a:ext>
                </a:extLst>
              </a:tr>
              <a:tr h="3683486">
                <a:tc>
                  <a:txBody>
                    <a:bodyPr/>
                    <a:lstStyle/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_tradnl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reunirá con la periodicidad que lo defina el Presidente de la Agencia. 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_tradnl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Cuando no pueda reunirse de manera presencial el número mínimo de integrantes, podrán realizarse sesiones virtuales, mediante video, audio, medio magnético o correo electrónico. </a:t>
                      </a:r>
                      <a:endParaRPr lang="es-MX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s-E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Efectuará sesiones ordinarias y extraordinarias en forma presencial o virtual y se reunirá en un día de la semana que previamente determine. </a:t>
                      </a: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s-E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Ambos tipos de sesiones serán convocadas a través de la Secretaría Técnica. </a:t>
                      </a: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s-E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Cuando no pueda reunirse de manera presencial el número mínimo de integrantes, tanto en las sesiones ordinarias como en las extraordinarias, podrán realizarse sesiones virtuales mediante video, audio, medio magnético o correo electrónico. </a:t>
                      </a:r>
                      <a:endParaRPr lang="es-MX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890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24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lantilla ANI">
  <a:themeElements>
    <a:clrScheme name="Personalizado 5">
      <a:dk1>
        <a:srgbClr val="022B44"/>
      </a:dk1>
      <a:lt1>
        <a:sysClr val="window" lastClr="FFFFFF"/>
      </a:lt1>
      <a:dk2>
        <a:srgbClr val="FFFFFF"/>
      </a:dk2>
      <a:lt2>
        <a:srgbClr val="D8D8D8"/>
      </a:lt2>
      <a:accent1>
        <a:srgbClr val="B8CCE4"/>
      </a:accent1>
      <a:accent2>
        <a:srgbClr val="EFA674"/>
      </a:accent2>
      <a:accent3>
        <a:srgbClr val="366092"/>
      </a:accent3>
      <a:accent4>
        <a:srgbClr val="DB620F"/>
      </a:accent4>
      <a:accent5>
        <a:srgbClr val="FBD5B5"/>
      </a:accent5>
      <a:accent6>
        <a:srgbClr val="6D96C7"/>
      </a:accent6>
      <a:hlink>
        <a:srgbClr val="000000"/>
      </a:hlink>
      <a:folHlink>
        <a:srgbClr val="DB620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b="1"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ANI</Template>
  <TotalTime>8345</TotalTime>
  <Words>1099</Words>
  <Application>Microsoft Office PowerPoint</Application>
  <PresentationFormat>A4 (210 x 297 mm)</PresentationFormat>
  <Paragraphs>143</Paragraphs>
  <Slides>18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Helvetica Neue Bold Condensed</vt:lpstr>
      <vt:lpstr>Impact</vt:lpstr>
      <vt:lpstr>plantilla ANI</vt:lpstr>
      <vt:lpstr>Presentación de PowerPoint</vt:lpstr>
      <vt:lpstr>  RESOLUCIÓN  COMITÉ DE CONTRATACIÓN</vt:lpstr>
      <vt:lpstr>ASPECTOS PRINCIPALES DE CAMBIO COMITÉ DE CONTRATACIÓN</vt:lpstr>
      <vt:lpstr>QUIÉN EJERCE LA SECRETARÍA TÉCNICA?</vt:lpstr>
      <vt:lpstr>FUNCIONES PLAN ANUAL DE ADQUISICIONES</vt:lpstr>
      <vt:lpstr>FUNCIONES  CONCESIONES PORTUARIAS</vt:lpstr>
      <vt:lpstr>FUNCIONES  INICIO DE PROCESOS DE SELECCIÓN</vt:lpstr>
      <vt:lpstr>BITÁCORA DEL PROYECTO</vt:lpstr>
      <vt:lpstr>REGULACIÓN INTERNA</vt:lpstr>
      <vt:lpstr>SOPORTES DE LOS ASUNTOS A SOMETER A CONSIDERACIÓN</vt:lpstr>
      <vt:lpstr>SOPORTES DE LOS ASUNTOS A SOMETER A CONSIDERACIÓN</vt:lpstr>
      <vt:lpstr>SOPORTES DE LOS ASUNTOS A SOMETER A CONSIDERACIÓN</vt:lpstr>
      <vt:lpstr>SESIONES ORDINARIAS</vt:lpstr>
      <vt:lpstr>SESIONES ORDINARIAS</vt:lpstr>
      <vt:lpstr>SESIONES EXTRAORDINARIAS</vt:lpstr>
      <vt:lpstr>SESIONES EXTRAORDINARIAS</vt:lpstr>
      <vt:lpstr>CERTIFICACIONES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nrojas</dc:creator>
  <cp:lastModifiedBy>Jhonatan Alan Hernandez Sanchez</cp:lastModifiedBy>
  <cp:revision>457</cp:revision>
  <cp:lastPrinted>2018-03-08T16:06:54Z</cp:lastPrinted>
  <dcterms:created xsi:type="dcterms:W3CDTF">2012-11-16T19:55:35Z</dcterms:created>
  <dcterms:modified xsi:type="dcterms:W3CDTF">2018-04-13T21:03:21Z</dcterms:modified>
</cp:coreProperties>
</file>