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6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333" r:id="rId3"/>
    <p:sldId id="365" r:id="rId4"/>
    <p:sldId id="400" r:id="rId5"/>
    <p:sldId id="359" r:id="rId6"/>
    <p:sldId id="370" r:id="rId7"/>
    <p:sldId id="371" r:id="rId8"/>
    <p:sldId id="360" r:id="rId9"/>
    <p:sldId id="367" r:id="rId10"/>
    <p:sldId id="378" r:id="rId11"/>
    <p:sldId id="391" r:id="rId12"/>
    <p:sldId id="396" r:id="rId13"/>
    <p:sldId id="383" r:id="rId14"/>
    <p:sldId id="385" r:id="rId15"/>
    <p:sldId id="388" r:id="rId16"/>
    <p:sldId id="389" r:id="rId17"/>
    <p:sldId id="398" r:id="rId18"/>
    <p:sldId id="357" r:id="rId19"/>
  </p:sldIdLst>
  <p:sldSz cx="9906000" cy="6858000" type="A4"/>
  <p:notesSz cx="700405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1923"/>
    <a:srgbClr val="082754"/>
    <a:srgbClr val="A50021"/>
    <a:srgbClr val="07314B"/>
    <a:srgbClr val="022B44"/>
    <a:srgbClr val="0B3753"/>
    <a:srgbClr val="0A4D7A"/>
    <a:srgbClr val="094677"/>
    <a:srgbClr val="80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5401" autoAdjust="0"/>
  </p:normalViewPr>
  <p:slideViewPr>
    <p:cSldViewPr>
      <p:cViewPr varScale="1">
        <p:scale>
          <a:sx n="72" d="100"/>
          <a:sy n="72" d="100"/>
        </p:scale>
        <p:origin x="1134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29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67341" y="2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4C3A2F-84CF-41A4-A882-29B94EC65656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67341" y="8829970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17C769-987F-44FC-8799-969FD1BF840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449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67341" y="2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6E04C2-2937-4629-B9AF-2D8FE3CFA728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84250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22" tIns="44561" rIns="89122" bIns="44561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89122" tIns="44561" rIns="89122" bIns="44561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67341" y="8829970"/>
            <a:ext cx="3035088" cy="464820"/>
          </a:xfrm>
          <a:prstGeom prst="rect">
            <a:avLst/>
          </a:prstGeom>
        </p:spPr>
        <p:txBody>
          <a:bodyPr vert="horz" lIns="89122" tIns="44561" rIns="89122" bIns="4456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C2F1E3-85BB-4AD3-AAD2-C10CC4743F1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890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7013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267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46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756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255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485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323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515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186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326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9906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0355-26A5-4923-A7FF-4852F58F83CA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CF29-C0DE-49D9-8F45-889FAB45E52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392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6677-3D09-45AE-A83A-B0678347935F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3907-615D-43EC-B056-925FD45450C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44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FEC7-C8AB-4F3D-91C6-25182E146705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C104-C271-4922-9FC2-3341AD69F88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301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>
            <a:spLocks noChangeArrowheads="1"/>
          </p:cNvSpPr>
          <p:nvPr userDrawn="1"/>
        </p:nvSpPr>
        <p:spPr bwMode="auto">
          <a:xfrm>
            <a:off x="3524655" y="982469"/>
            <a:ext cx="27283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5" name="Rectángulo 5"/>
          <p:cNvSpPr>
            <a:spLocks noChangeArrowheads="1"/>
          </p:cNvSpPr>
          <p:nvPr userDrawn="1"/>
        </p:nvSpPr>
        <p:spPr bwMode="auto">
          <a:xfrm>
            <a:off x="2072680" y="404784"/>
            <a:ext cx="282450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2270-E326-45CC-A74C-B7529D1D1E01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5C2-788E-4091-A131-A16F25D81A9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16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DC81-7317-452B-9405-5541A6BB74A7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561-1D88-4C34-98FD-B7048EFBB73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231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81BC-47E4-4861-BE15-594C7865B601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173D-9669-4A0E-85E4-36AE27FF230A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9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A72E-ABC7-4FCF-AF24-9C07DAE45820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906C-CF78-44A0-9320-6C77DAF4A51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7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CD5E-953A-4870-A99B-4DA9B7B30237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7B63-2748-423D-83A5-BB10F6308C9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2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B672-67BC-4FAC-8850-3219C01847CD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B299-7353-42A4-B5CE-E512678E874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48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FA60-3E14-4470-B633-3EEF6DABC52F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4B6-64A3-4D4F-901E-2433E906C43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4B47-C5F1-441A-B1AC-72F85E5FA3A0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B9FE-C7BF-4A07-9104-9FB5F2F8D7F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027" name="7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9906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33866-6AF4-4A2D-ACAA-9F63535E8C2A}" type="datetimeFigureOut">
              <a:rPr lang="es-CO"/>
              <a:pPr>
                <a:defRPr/>
              </a:pPr>
              <a:t>13/04/2018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BDFA6C-B1FB-4021-845A-52808C171FE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92076"/>
            <a:ext cx="1013043" cy="7426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" t="22700" r="2941" b="22701"/>
          <a:stretch/>
        </p:blipFill>
        <p:spPr>
          <a:xfrm>
            <a:off x="8255000" y="44451"/>
            <a:ext cx="1420773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CO" dirty="0"/>
          </a:p>
        </p:txBody>
      </p:sp>
      <p:pic>
        <p:nvPicPr>
          <p:cNvPr id="4100" name="Picture 2" descr="D:\Manual de Identidad Corporativa\Manual JPG\MANUAL ANI FINAL PRIMERA PARTE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-373063"/>
            <a:ext cx="10023475" cy="723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9291" y="638406"/>
            <a:ext cx="8420100" cy="1134410"/>
          </a:xfrm>
        </p:spPr>
        <p:txBody>
          <a:bodyPr/>
          <a:lstStyle/>
          <a:p>
            <a:r>
              <a:rPr lang="es-MX" sz="2800" dirty="0"/>
              <a:t>SOPORTES DE LOS ASUNTOS A SOMETER A CONSIDERACIÓN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43783"/>
              </p:ext>
            </p:extLst>
          </p:nvPr>
        </p:nvGraphicFramePr>
        <p:xfrm>
          <a:off x="774118" y="1556792"/>
          <a:ext cx="8625273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6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190609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3568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Funciones Secretaría Técnica –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Numeral 9.3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 área interesada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remite los soportes por correo institucional.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Secretaría del Comité efectuará únicamente una revisión de tipo formal de la documentación más no sobre el contenido de la misma.  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 Vicepresidente interesado remite por correo institucional a la Secretaría Técnica la información y documentación que soporta la solicitud, la cual estará adjunta a tal requerimiento.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Secretaría del Comité efectuará únicamente una revisión de tipo formal de la documentación más no sobre el contenido de la misma.  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9291" y="638406"/>
            <a:ext cx="8420100" cy="1134410"/>
          </a:xfrm>
        </p:spPr>
        <p:txBody>
          <a:bodyPr/>
          <a:lstStyle/>
          <a:p>
            <a:r>
              <a:rPr lang="es-MX" sz="2800" dirty="0"/>
              <a:t>SOPORTES DE LOS ASUNTOS A SOMETER A CONSIDERACIÓN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8227"/>
              </p:ext>
            </p:extLst>
          </p:nvPr>
        </p:nvGraphicFramePr>
        <p:xfrm>
          <a:off x="738749" y="1484784"/>
          <a:ext cx="8625273" cy="484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6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190609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391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4409434">
                <a:tc>
                  <a:txBody>
                    <a:bodyPr/>
                    <a:lstStyle/>
                    <a:p>
                      <a:pPr lvl="0" algn="just"/>
                      <a:r>
                        <a:rPr lang="es-MX" sz="3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se encontraba establecido expresamente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Anual de Adquisiciones Inicial</a:t>
                      </a:r>
                      <a:endParaRPr lang="es-MX" sz="22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Modificaciones contractuales a Concesiones y Otros Contratos (Salvo Concesiones Portuarias).</a:t>
                      </a:r>
                      <a:endParaRPr lang="es-MX" sz="22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Concesiones Portuarias y sus modificaciones.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Modificaciones contractuales a Interventorías.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Procesos de Selección - Pliego Definitivo de Condiciones e Informe Definitivo de Evaluación.</a:t>
                      </a:r>
                      <a:endParaRPr lang="es-MX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5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9291" y="638406"/>
            <a:ext cx="8420100" cy="558346"/>
          </a:xfrm>
        </p:spPr>
        <p:txBody>
          <a:bodyPr/>
          <a:lstStyle/>
          <a:p>
            <a:r>
              <a:rPr lang="es-MX" sz="2800" dirty="0"/>
              <a:t>SOPORTES DE LOS ASUNTOS A SOMETER A CONSIDERACIÓN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69763"/>
              </p:ext>
            </p:extLst>
          </p:nvPr>
        </p:nvGraphicFramePr>
        <p:xfrm>
          <a:off x="738749" y="1196753"/>
          <a:ext cx="8625273" cy="469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6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190609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626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Ordinarias – Numeral 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4054291">
                <a:tc>
                  <a:txBody>
                    <a:bodyPr/>
                    <a:lstStyle/>
                    <a:p>
                      <a:pPr lvl="0" algn="just"/>
                      <a:r>
                        <a:rPr lang="es-MX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Solicitudes de inclusión de asuntos a tratar: Conceptos de las áreas, los cuales pueden ser independientes del Estudio Previo.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Solicitudes de inclusión de asuntos a tratar: Los 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 Internos de Trabajo </a:t>
                      </a:r>
                      <a:r>
                        <a:rPr lang="es-CO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intervengan en el asunto concreto (técnico, financiero, de riesgos, ambiental, social, predial, etc.), deberán emitir sus respectivos conceptos </a:t>
                      </a:r>
                      <a:r>
                        <a:rPr lang="es-CO" sz="2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el Estudio Previo</a:t>
                      </a:r>
                      <a:r>
                        <a:rPr lang="es-CO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La Interventoría emitirá su concepto en un documento independiente debidamente radicado en la ANI.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proyecto de Otrosí debe estar suscrito por los Gerentes intervinientes en el asunto concreto.</a:t>
                      </a:r>
                      <a:endParaRPr lang="es-MX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53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7350" y="836712"/>
            <a:ext cx="8420100" cy="1134410"/>
          </a:xfrm>
        </p:spPr>
        <p:txBody>
          <a:bodyPr/>
          <a:lstStyle/>
          <a:p>
            <a:r>
              <a:rPr lang="es-MX" dirty="0"/>
              <a:t>SESIONES ORDINARIAS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17287"/>
              </p:ext>
            </p:extLst>
          </p:nvPr>
        </p:nvGraphicFramePr>
        <p:xfrm>
          <a:off x="704528" y="1806508"/>
          <a:ext cx="8652921" cy="394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476457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SITUACIÓN ACTUAL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llevarán a cabo </a:t>
                      </a:r>
                      <a:r>
                        <a:rPr lang="es-CO" sz="2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días lunes de cada semana a partir de las 8:30 a.m.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solicitudes se efectuarán con dos (2) días hábiles de anterioridad.</a:t>
                      </a:r>
                      <a:endParaRPr lang="es-MX" sz="2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llevarán a cabo los días que sean determinados previamente.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</a:t>
                      </a:r>
                      <a:r>
                        <a:rPr lang="es-CO" sz="2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convocatorias</a:t>
                      </a:r>
                      <a:r>
                        <a:rPr lang="es-CO" sz="2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efectuarán con dos (2) días hábiles de anterioridad.</a:t>
                      </a:r>
                      <a:endParaRPr lang="es-MX" sz="2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MX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4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7350" y="836712"/>
            <a:ext cx="8420100" cy="432048"/>
          </a:xfrm>
        </p:spPr>
        <p:txBody>
          <a:bodyPr/>
          <a:lstStyle/>
          <a:p>
            <a:r>
              <a:rPr lang="es-MX" dirty="0"/>
              <a:t>SESIONES ORDINARIAS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67369"/>
              </p:ext>
            </p:extLst>
          </p:nvPr>
        </p:nvGraphicFramePr>
        <p:xfrm>
          <a:off x="495973" y="1412776"/>
          <a:ext cx="8868946" cy="412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120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73582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Ordinarias – PUNTO VARIOS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lvl="0" algn="just"/>
                      <a:r>
                        <a:rPr lang="es-MX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se encuentra establecido.</a:t>
                      </a:r>
                    </a:p>
                    <a:p>
                      <a:pPr algn="just"/>
                      <a:endParaRPr lang="es-MX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Punto de VARIOS. Se aprueba por los Integrantes en la respectiva sesión.</a:t>
                      </a:r>
                    </a:p>
                    <a:p>
                      <a:pPr algn="just"/>
                      <a:r>
                        <a:rPr lang="es-CO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deberá aportar la totalidad de los soportes requeridos en el literal h) del artículo sexto del presente acto administrativo, según corresponda.</a:t>
                      </a:r>
                      <a:endParaRPr lang="es-MX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7350" y="836712"/>
            <a:ext cx="8420100" cy="446856"/>
          </a:xfrm>
        </p:spPr>
        <p:txBody>
          <a:bodyPr/>
          <a:lstStyle/>
          <a:p>
            <a:r>
              <a:rPr lang="es-MX" dirty="0"/>
              <a:t>SESIONES EXTRAORDINARIAS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11073"/>
              </p:ext>
            </p:extLst>
          </p:nvPr>
        </p:nvGraphicFramePr>
        <p:xfrm>
          <a:off x="488504" y="1412776"/>
          <a:ext cx="8868946" cy="424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140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95080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Extraordinarias – Numeral 9.5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lvl="0" algn="just"/>
                      <a:r>
                        <a:rPr lang="es-C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Respecto de asuntos absolutamente excepcionales, </a:t>
                      </a:r>
                      <a:r>
                        <a:rPr lang="es-CO" sz="2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solicitud expresa y escrita del Presidente de la Agencia Nacional de Infraestructura, eventos en los cuales éstas serán convocadas para días diferentes al ya establecido para las Sesiones Ordinarias. </a:t>
                      </a:r>
                      <a:endParaRPr lang="es-MX" sz="24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Respecto de asuntos absolutamente excepcionales.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Pliegos Definitivos de Condiciones a los procesos de selección que cuenten con un presupuesto oficial superior a la menor cuantía y sus correspondientes Informes Definitivos de Evaluación.</a:t>
                      </a:r>
                      <a:endParaRPr lang="es-MX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6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5362" y="908720"/>
            <a:ext cx="8420100" cy="288032"/>
          </a:xfrm>
        </p:spPr>
        <p:txBody>
          <a:bodyPr/>
          <a:lstStyle/>
          <a:p>
            <a:r>
              <a:rPr lang="es-MX" dirty="0"/>
              <a:t>SESIONES EXTRAORDINARIAS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75041"/>
              </p:ext>
            </p:extLst>
          </p:nvPr>
        </p:nvGraphicFramePr>
        <p:xfrm>
          <a:off x="344488" y="1412776"/>
          <a:ext cx="886894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140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95080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Extraordinarias – Numeral 9.5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lvl="0" algn="just"/>
                      <a:r>
                        <a:rPr lang="es-CO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solicitudes de inclusión de asuntos a tratar: </a:t>
                      </a:r>
                      <a:r>
                        <a:rPr lang="es-CO" sz="3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Mínimo con dos  (2) días de anterioridad a la fecha en que se convoca la misma. </a:t>
                      </a:r>
                      <a:endParaRPr lang="es-MX" sz="3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Convocatoria: Un (1) día hábil a la realización de la respectiva Sesión.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5362" y="908720"/>
            <a:ext cx="8420100" cy="288032"/>
          </a:xfrm>
        </p:spPr>
        <p:txBody>
          <a:bodyPr/>
          <a:lstStyle/>
          <a:p>
            <a:r>
              <a:rPr lang="es-MX" dirty="0"/>
              <a:t>CERTIFICACIONES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947650"/>
              </p:ext>
            </p:extLst>
          </p:nvPr>
        </p:nvGraphicFramePr>
        <p:xfrm>
          <a:off x="344488" y="1412776"/>
          <a:ext cx="8868946" cy="46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90850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lvl="0" algn="just"/>
                      <a:r>
                        <a:rPr lang="es-CO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se encuentra establecido.</a:t>
                      </a:r>
                      <a:endParaRPr lang="es-MX" sz="3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Serán suscritas por la Secretaría Técnica del Comité de Contratación.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Deberán contener el número y fecha de la sesión, relación de los Integrantes presentes en la respectiva Sesión y una transcripción del debate y recomendación o no recomendación de aprobación del tema certificado.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4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2796" y="404664"/>
            <a:ext cx="8420100" cy="1470025"/>
          </a:xfrm>
        </p:spPr>
        <p:txBody>
          <a:bodyPr/>
          <a:lstStyle/>
          <a:p>
            <a:br>
              <a:rPr lang="es-MX" dirty="0"/>
            </a:b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84784" y="1700808"/>
            <a:ext cx="8636124" cy="3384376"/>
          </a:xfrm>
        </p:spPr>
        <p:txBody>
          <a:bodyPr/>
          <a:lstStyle/>
          <a:p>
            <a:endParaRPr lang="es-MX" sz="4400" dirty="0"/>
          </a:p>
          <a:p>
            <a:r>
              <a:rPr lang="es-MX" sz="96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29025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1844824"/>
            <a:ext cx="8420100" cy="1470025"/>
          </a:xfrm>
        </p:spPr>
        <p:txBody>
          <a:bodyPr/>
          <a:lstStyle/>
          <a:p>
            <a:br>
              <a:rPr lang="es-MX" dirty="0"/>
            </a:br>
            <a:br>
              <a:rPr lang="es-MX" dirty="0"/>
            </a:br>
            <a:r>
              <a:rPr lang="es-MX" dirty="0"/>
              <a:t>RESOLUCIÓN </a:t>
            </a:r>
            <a:br>
              <a:rPr lang="es-MX" dirty="0"/>
            </a:br>
            <a:r>
              <a:rPr lang="es-MX" dirty="0"/>
              <a:t>COMITÉ DE CONTRATACIÓN</a:t>
            </a:r>
          </a:p>
        </p:txBody>
      </p:sp>
    </p:spTree>
    <p:extLst>
      <p:ext uri="{BB962C8B-B14F-4D97-AF65-F5344CB8AC3E}">
        <p14:creationId xmlns:p14="http://schemas.microsoft.com/office/powerpoint/2010/main" val="390895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8"/>
            <a:ext cx="8420100" cy="1470025"/>
          </a:xfrm>
        </p:spPr>
        <p:txBody>
          <a:bodyPr/>
          <a:lstStyle/>
          <a:p>
            <a:r>
              <a:rPr lang="es-MX" sz="3200" dirty="0"/>
              <a:t>ASPECTOS PRINCIPALES DE CAMBIO</a:t>
            </a:r>
            <a:br>
              <a:rPr lang="es-MX" sz="3200" dirty="0"/>
            </a:br>
            <a:r>
              <a:rPr lang="es-MX" sz="3200" dirty="0"/>
              <a:t>COMITÉ DE CONTRATACIÓN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51786" y="2090712"/>
            <a:ext cx="8636124" cy="3570535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Quién ejerce la Secretaría Técnica.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Funciones.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Bitácora.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Regulación Interna.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Soportes de los asuntos a tratar.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Sesiones.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solidFill>
                  <a:srgbClr val="0F1923"/>
                </a:solidFill>
              </a:rPr>
              <a:t>Certificaciones.</a:t>
            </a:r>
          </a:p>
          <a:p>
            <a:pPr algn="just"/>
            <a:endParaRPr lang="es-MX" sz="2800" dirty="0">
              <a:solidFill>
                <a:srgbClr val="0F1923"/>
              </a:solidFill>
            </a:endParaRPr>
          </a:p>
          <a:p>
            <a:pPr marL="514350" indent="-514350" algn="just">
              <a:buAutoNum type="arabicPeriod"/>
            </a:pPr>
            <a:endParaRPr lang="es-MX" sz="2800" dirty="0">
              <a:solidFill>
                <a:srgbClr val="0F1923"/>
              </a:solidFill>
            </a:endParaRPr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79529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8"/>
            <a:ext cx="8420100" cy="1470025"/>
          </a:xfrm>
        </p:spPr>
        <p:txBody>
          <a:bodyPr/>
          <a:lstStyle/>
          <a:p>
            <a:r>
              <a:rPr lang="es-MX" dirty="0"/>
              <a:t>QUIÉN EJERCE LA SECRETARÍA TÉCNICA?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51786" y="2276872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72737"/>
              </p:ext>
            </p:extLst>
          </p:nvPr>
        </p:nvGraphicFramePr>
        <p:xfrm>
          <a:off x="560512" y="1700809"/>
          <a:ext cx="881938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8161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811225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6338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2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Regulación -Numeral 9.1</a:t>
                      </a:r>
                      <a:endParaRPr lang="es-MX" sz="2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2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3326613">
                <a:tc>
                  <a:txBody>
                    <a:bodyPr/>
                    <a:lstStyle/>
                    <a:p>
                      <a:pPr lvl="0" algn="just"/>
                      <a:r>
                        <a:rPr lang="es-ES_tradnl" sz="3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Interno de Trabajo de Contratación.</a:t>
                      </a:r>
                      <a:endParaRPr lang="es-MX" sz="3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del</a:t>
                      </a:r>
                      <a:r>
                        <a:rPr lang="es-ES_tradnl" sz="3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Grupo Interno de Trabajo de Contratación, quien contará con el apoyo de </a:t>
                      </a:r>
                      <a:r>
                        <a:rPr lang="es-ES_tradnl" sz="3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profesionales del GIT de Contratación</a:t>
                      </a:r>
                      <a:r>
                        <a:rPr lang="es-ES_tradnl" sz="3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MX" sz="3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47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9"/>
            <a:ext cx="8420100" cy="648072"/>
          </a:xfrm>
        </p:spPr>
        <p:txBody>
          <a:bodyPr/>
          <a:lstStyle/>
          <a:p>
            <a:r>
              <a:rPr lang="es-MX" sz="2800" dirty="0"/>
              <a:t>FUNCIONES</a:t>
            </a:r>
            <a:br>
              <a:rPr lang="es-MX" sz="2800" dirty="0"/>
            </a:br>
            <a:r>
              <a:rPr lang="es-MX" sz="2800" dirty="0"/>
              <a:t>PLAN ANUAL DE ADQUISICIONES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51786" y="2276872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66720"/>
              </p:ext>
            </p:extLst>
          </p:nvPr>
        </p:nvGraphicFramePr>
        <p:xfrm>
          <a:off x="992590" y="1412777"/>
          <a:ext cx="8025650" cy="414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31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3885719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663764">
                <a:tc>
                  <a:txBody>
                    <a:bodyPr/>
                    <a:lstStyle/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Numeral 4.2.3</a:t>
                      </a:r>
                      <a:endParaRPr lang="es-MX" sz="20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RESOLUCÍÓN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344069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Recomendará en cada vigencia la aprobación inicial del PAA.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Modificaciones que se efectúen: Responsabilidad de cada Ordenador del Gasto de la Entidad.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GIT de Contratación presenta Informes sobre el estado del PAA en las primeras Sesiones Ordinarias de Junio y Noviembre.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GIT de Contratación presenta informe pormenorizado sobre el estado del Plan.</a:t>
                      </a:r>
                      <a:endParaRPr lang="es-MX" sz="18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Recomendará </a:t>
                      </a:r>
                      <a:r>
                        <a:rPr lang="es-MX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los ordenadores del gasto respectivos y al Grupo Interno de Trabajo de Contratación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efectos de su publicación, al comienzo de cada anualidad, la aprobación inicial de su PAA.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Modificaciones que se efectúen:  Responsabilidad de cada Ordenador del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s-MX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texto restante se elimina.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3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9"/>
            <a:ext cx="8420100" cy="1296143"/>
          </a:xfrm>
        </p:spPr>
        <p:txBody>
          <a:bodyPr/>
          <a:lstStyle/>
          <a:p>
            <a:r>
              <a:rPr lang="es-MX" sz="2400" dirty="0"/>
              <a:t>FUNCIONES </a:t>
            </a:r>
            <a:br>
              <a:rPr lang="es-MX" sz="2400" dirty="0"/>
            </a:br>
            <a:r>
              <a:rPr lang="es-MX" sz="2400" dirty="0"/>
              <a:t>CONCESIONES PORTUARIAS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40225"/>
              </p:ext>
            </p:extLst>
          </p:nvPr>
        </p:nvGraphicFramePr>
        <p:xfrm>
          <a:off x="1280592" y="1897585"/>
          <a:ext cx="781369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406927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3568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Funciones del Comité - Numeral 9.2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just"/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Recomendar el otorgamiento de las concesiones portuarias.</a:t>
                      </a:r>
                      <a:endParaRPr lang="es-MX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Recomendar el otorgamiento de las concesiones portuarias, </a:t>
                      </a:r>
                      <a:r>
                        <a:rPr lang="es-ES_tradnl" sz="2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así como las modificaciones contractuales que se pretendan realizar respecto de las mismas, antes de su sometimiento a consideración ante el Consejo Directivo de la Entidad</a:t>
                      </a: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MX" sz="24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4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9"/>
            <a:ext cx="8420100" cy="1296143"/>
          </a:xfrm>
        </p:spPr>
        <p:txBody>
          <a:bodyPr/>
          <a:lstStyle/>
          <a:p>
            <a:r>
              <a:rPr lang="es-MX" sz="2800" dirty="0"/>
              <a:t>FUNCIONES </a:t>
            </a:r>
            <a:br>
              <a:rPr lang="es-MX" sz="2800" dirty="0"/>
            </a:br>
            <a:r>
              <a:rPr lang="es-MX" sz="2800" dirty="0"/>
              <a:t>INICIO DE PROCESOS DE SELECCIÓN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37350" y="2420888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47884"/>
              </p:ext>
            </p:extLst>
          </p:nvPr>
        </p:nvGraphicFramePr>
        <p:xfrm>
          <a:off x="1245412" y="1901911"/>
          <a:ext cx="784887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5702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3833170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3568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Funciones del Comité - Numeral 9.2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18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Inicio de los procesos de selección cuyo presupuesto oficial supere la menor cuantía de la Entidad y pliegos de condiciones definitivos.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Adendas.</a:t>
                      </a:r>
                      <a:endParaRPr lang="es-MX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Inicio de los procesos de selección de la Agencia cuyo presupuesto oficial supere la menor cuantía de la Entidad.</a:t>
                      </a:r>
                    </a:p>
                    <a:p>
                      <a:pPr algn="just"/>
                      <a:endParaRPr lang="es-ES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Adendas no serán sometidas a consideración del Comité de Contratación.</a:t>
                      </a:r>
                      <a:endParaRPr lang="es-MX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8"/>
            <a:ext cx="8420100" cy="1470025"/>
          </a:xfrm>
        </p:spPr>
        <p:txBody>
          <a:bodyPr/>
          <a:lstStyle/>
          <a:p>
            <a:r>
              <a:rPr lang="es-MX" dirty="0"/>
              <a:t>BITÁCORA DEL PROYECTO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51786" y="2276872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57991"/>
              </p:ext>
            </p:extLst>
          </p:nvPr>
        </p:nvGraphicFramePr>
        <p:xfrm>
          <a:off x="920552" y="1881728"/>
          <a:ext cx="8064896" cy="382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446600">
                <a:tc>
                  <a:txBody>
                    <a:bodyPr/>
                    <a:lstStyle/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SITUACIÓN ACTUAL</a:t>
                      </a:r>
                      <a:endParaRPr lang="es-MX" sz="20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3051559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MX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procedimiento, se lleva a Comité de Contratación en aquellos casos en que se supera la menor cuantía.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MX" sz="3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ningún caso se llevan Bitácoras al Comité de Contratación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7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9798" y="620689"/>
            <a:ext cx="8420100" cy="576064"/>
          </a:xfrm>
        </p:spPr>
        <p:txBody>
          <a:bodyPr/>
          <a:lstStyle/>
          <a:p>
            <a:r>
              <a:rPr lang="es-MX" dirty="0"/>
              <a:t>REGULACIÓN INTERNA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51786" y="2276872"/>
            <a:ext cx="8636124" cy="3384376"/>
          </a:xfrm>
        </p:spPr>
        <p:txBody>
          <a:bodyPr/>
          <a:lstStyle/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32414D-19F2-4179-87B7-67190065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9727"/>
              </p:ext>
            </p:extLst>
          </p:nvPr>
        </p:nvGraphicFramePr>
        <p:xfrm>
          <a:off x="272480" y="1340768"/>
          <a:ext cx="936104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237500185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47282329"/>
                    </a:ext>
                  </a:extLst>
                </a:gridCol>
              </a:tblGrid>
              <a:tr h="6369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VERSIÓN 3</a:t>
                      </a:r>
                    </a:p>
                    <a:p>
                      <a:pPr algn="ctr"/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Regulación -Numeral 9.1</a:t>
                      </a:r>
                      <a:endParaRPr lang="es-MX" sz="20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827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RESOLUCIÓN</a:t>
                      </a:r>
                      <a:endParaRPr lang="es-MX" sz="2000" dirty="0">
                        <a:solidFill>
                          <a:srgbClr val="08275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58003"/>
                  </a:ext>
                </a:extLst>
              </a:tr>
              <a:tr h="3683486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reunirá con la periodicidad que lo defina el Presidente de la Agencia.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no pueda reunirse de manera presencial el número mínimo de integrantes, podrán realizarse sesiones virtuales, mediante video, audio, medio magnético o correo electrónico. 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Efectuará sesiones ordinarias y extraordinarias en forma presencial o virtual y se reunirá en un día de la semana que previamente determine.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Ambos tipos de sesiones serán convocadas a través de la Secretaría Técnica.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no pueda reunirse de manera presencial el número mínimo de integrantes, tanto en las sesiones ordinarias como en las extraordinarias, podrán realizarse sesiones virtuales mediante video, audio, medio magnético o correo electrónico. 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9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2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lantilla ANI">
  <a:themeElements>
    <a:clrScheme name="Personalizado 5">
      <a:dk1>
        <a:srgbClr val="022B44"/>
      </a:dk1>
      <a:lt1>
        <a:sysClr val="window" lastClr="FFFFFF"/>
      </a:lt1>
      <a:dk2>
        <a:srgbClr val="FFFFFF"/>
      </a:dk2>
      <a:lt2>
        <a:srgbClr val="D8D8D8"/>
      </a:lt2>
      <a:accent1>
        <a:srgbClr val="B8CCE4"/>
      </a:accent1>
      <a:accent2>
        <a:srgbClr val="EFA674"/>
      </a:accent2>
      <a:accent3>
        <a:srgbClr val="366092"/>
      </a:accent3>
      <a:accent4>
        <a:srgbClr val="DB620F"/>
      </a:accent4>
      <a:accent5>
        <a:srgbClr val="FBD5B5"/>
      </a:accent5>
      <a:accent6>
        <a:srgbClr val="6D96C7"/>
      </a:accent6>
      <a:hlink>
        <a:srgbClr val="000000"/>
      </a:hlink>
      <a:folHlink>
        <a:srgbClr val="DB62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ANI</Template>
  <TotalTime>8345</TotalTime>
  <Words>1099</Words>
  <Application>Microsoft Office PowerPoint</Application>
  <PresentationFormat>A4 (210 x 297 mm)</PresentationFormat>
  <Paragraphs>143</Paragraphs>
  <Slides>18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Helvetica Neue Bold Condensed</vt:lpstr>
      <vt:lpstr>Impact</vt:lpstr>
      <vt:lpstr>plantilla ANI</vt:lpstr>
      <vt:lpstr>Presentación de PowerPoint</vt:lpstr>
      <vt:lpstr>  RESOLUCIÓN  COMITÉ DE CONTRATACIÓN</vt:lpstr>
      <vt:lpstr>ASPECTOS PRINCIPALES DE CAMBIO COMITÉ DE CONTRATACIÓN</vt:lpstr>
      <vt:lpstr>QUIÉN EJERCE LA SECRETARÍA TÉCNICA?</vt:lpstr>
      <vt:lpstr>FUNCIONES PLAN ANUAL DE ADQUISICIONES</vt:lpstr>
      <vt:lpstr>FUNCIONES  CONCESIONES PORTUARIAS</vt:lpstr>
      <vt:lpstr>FUNCIONES  INICIO DE PROCESOS DE SELECCIÓN</vt:lpstr>
      <vt:lpstr>BITÁCORA DEL PROYECTO</vt:lpstr>
      <vt:lpstr>REGULACIÓN INTERNA</vt:lpstr>
      <vt:lpstr>SOPORTES DE LOS ASUNTOS A SOMETER A CONSIDERACIÓN</vt:lpstr>
      <vt:lpstr>SOPORTES DE LOS ASUNTOS A SOMETER A CONSIDERACIÓN</vt:lpstr>
      <vt:lpstr>SOPORTES DE LOS ASUNTOS A SOMETER A CONSIDERACIÓN</vt:lpstr>
      <vt:lpstr>SESIONES ORDINARIAS</vt:lpstr>
      <vt:lpstr>SESIONES ORDINARIAS</vt:lpstr>
      <vt:lpstr>SESIONES EXTRAORDINARIAS</vt:lpstr>
      <vt:lpstr>SESIONES EXTRAORDINARIAS</vt:lpstr>
      <vt:lpstr>CERTIFICACIONES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nrojas</dc:creator>
  <cp:lastModifiedBy>Jhonatan Alan Hernandez Sanchez</cp:lastModifiedBy>
  <cp:revision>457</cp:revision>
  <cp:lastPrinted>2018-03-08T16:06:54Z</cp:lastPrinted>
  <dcterms:created xsi:type="dcterms:W3CDTF">2012-11-16T19:55:35Z</dcterms:created>
  <dcterms:modified xsi:type="dcterms:W3CDTF">2018-04-13T21:03:21Z</dcterms:modified>
</cp:coreProperties>
</file>